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sldIdLst>
    <p:sldId id="257" r:id="rId2"/>
    <p:sldId id="258" r:id="rId3"/>
    <p:sldId id="259" r:id="rId4"/>
    <p:sldId id="260" r:id="rId5"/>
    <p:sldId id="272" r:id="rId6"/>
    <p:sldId id="261" r:id="rId7"/>
    <p:sldId id="262" r:id="rId8"/>
    <p:sldId id="263" r:id="rId9"/>
    <p:sldId id="275" r:id="rId10"/>
    <p:sldId id="274" r:id="rId11"/>
    <p:sldId id="273" r:id="rId12"/>
    <p:sldId id="264" r:id="rId13"/>
    <p:sldId id="277" r:id="rId14"/>
    <p:sldId id="278" r:id="rId15"/>
    <p:sldId id="279" r:id="rId16"/>
    <p:sldId id="267" r:id="rId17"/>
    <p:sldId id="281" r:id="rId18"/>
    <p:sldId id="282" r:id="rId19"/>
    <p:sldId id="283" r:id="rId20"/>
    <p:sldId id="271"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E2D"/>
    <a:srgbClr val="D2B6AB"/>
    <a:srgbClr val="F6F0EE"/>
    <a:srgbClr val="E4D4CD"/>
    <a:srgbClr val="A38D90"/>
    <a:srgbClr val="8C5347"/>
    <a:srgbClr val="B89F9C"/>
    <a:srgbClr val="EBDED9"/>
    <a:srgbClr val="F0B78A"/>
    <a:srgbClr val="E8EB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65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3D385-8B3B-4274-A967-91C59FFF3BCE}" type="datetimeFigureOut">
              <a:rPr lang="zh-CN" altLang="en-US" smtClean="0"/>
              <a:t>2024/10/24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E46A-3244-4E4B-BF91-BCAF11B768A6}" type="slidenum">
              <a:rPr lang="zh-CN" altLang="en-US" smtClean="0"/>
              <a:t>‹#›</a:t>
            </a:fld>
            <a:endParaRPr lang="zh-CN" altLang="en-US"/>
          </a:p>
        </p:txBody>
      </p:sp>
    </p:spTree>
    <p:extLst>
      <p:ext uri="{BB962C8B-B14F-4D97-AF65-F5344CB8AC3E}">
        <p14:creationId xmlns:p14="http://schemas.microsoft.com/office/powerpoint/2010/main" val="53835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DDE46A-3244-4E4B-BF91-BCAF11B768A6}" type="slidenum">
              <a:rPr lang="zh-CN" altLang="en-US" smtClean="0"/>
              <a:t>19</a:t>
            </a:fld>
            <a:endParaRPr lang="zh-CN" altLang="en-US"/>
          </a:p>
        </p:txBody>
      </p:sp>
    </p:spTree>
    <p:extLst>
      <p:ext uri="{BB962C8B-B14F-4D97-AF65-F5344CB8AC3E}">
        <p14:creationId xmlns:p14="http://schemas.microsoft.com/office/powerpoint/2010/main" val="1386578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68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ver_slides">
    <p:bg>
      <p:bgPr>
        <a:solidFill>
          <a:srgbClr val="FFFFFF"/>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371CF74A-749E-4B41-AF93-28E950EE1FB1}"/>
              </a:ext>
            </a:extLst>
          </p:cNvPr>
          <p:cNvSpPr/>
          <p:nvPr userDrawn="1"/>
        </p:nvSpPr>
        <p:spPr>
          <a:xfrm>
            <a:off x="-121920" y="-132080"/>
            <a:ext cx="12466320" cy="7081520"/>
          </a:xfrm>
          <a:prstGeom prst="rect">
            <a:avLst/>
          </a:prstGeom>
          <a:solidFill>
            <a:srgbClr val="E8EBF0"/>
          </a:solidFill>
          <a:ln>
            <a:solidFill>
              <a:srgbClr val="E8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493245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EE92340-A091-47B5-A8B3-A92D895E6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1EB16A6-55F3-4C21-A5DF-04C75FAF18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FEC862F-F36E-4AB5-8912-C42D9005A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B31AE-1BAC-4EF3-B172-249721A18A18}" type="datetimeFigureOut">
              <a:rPr lang="zh-CN" altLang="en-US" smtClean="0"/>
              <a:t>2024/10/24</a:t>
            </a:fld>
            <a:endParaRPr lang="zh-CN" altLang="en-US"/>
          </a:p>
        </p:txBody>
      </p:sp>
      <p:sp>
        <p:nvSpPr>
          <p:cNvPr id="5" name="页脚占位符 4">
            <a:extLst>
              <a:ext uri="{FF2B5EF4-FFF2-40B4-BE49-F238E27FC236}">
                <a16:creationId xmlns:a16="http://schemas.microsoft.com/office/drawing/2014/main" id="{2AB191FA-F454-47E7-AA39-4C296A144E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7AC2C0E-991D-4978-B6FE-49AA5046A0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5586D-C487-4563-81EA-10564CE9BFBD}" type="slidenum">
              <a:rPr lang="zh-CN" altLang="en-US" smtClean="0"/>
              <a:t>‹#›</a:t>
            </a:fld>
            <a:endParaRPr lang="zh-CN" altLang="en-US"/>
          </a:p>
        </p:txBody>
      </p:sp>
    </p:spTree>
    <p:extLst>
      <p:ext uri="{BB962C8B-B14F-4D97-AF65-F5344CB8AC3E}">
        <p14:creationId xmlns:p14="http://schemas.microsoft.com/office/powerpoint/2010/main" val="3647798819"/>
      </p:ext>
    </p:extLst>
  </p:cSld>
  <p:clrMap bg1="lt1" tx1="dk1" bg2="lt2" tx2="dk2" accent1="accent1" accent2="accent2" accent3="accent3" accent4="accent4" accent5="accent5" accent6="accent6" hlink="hlink" folHlink="folHlink"/>
  <p:sldLayoutIdLst>
    <p:sldLayoutId id="2147483649" r:id="rId1"/>
    <p:sldLayoutId id="21474836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D4348CE-859B-496A-92AD-D1043FD84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1" y="0"/>
            <a:ext cx="12194538" cy="6858000"/>
          </a:xfrm>
          <a:prstGeom prst="rect">
            <a:avLst/>
          </a:prstGeom>
        </p:spPr>
      </p:pic>
      <p:sp>
        <p:nvSpPr>
          <p:cNvPr id="2" name="Text 0"/>
          <p:cNvSpPr/>
          <p:nvPr/>
        </p:nvSpPr>
        <p:spPr>
          <a:xfrm>
            <a:off x="0" y="2422294"/>
            <a:ext cx="12184379" cy="1620945"/>
          </a:xfrm>
          <a:prstGeom prst="rect">
            <a:avLst/>
          </a:prstGeom>
          <a:noFill/>
          <a:ln/>
        </p:spPr>
        <p:txBody>
          <a:bodyPr wrap="square" rtlCol="0" anchor="b"/>
          <a:lstStyle/>
          <a:p>
            <a:pPr algn="ctr"/>
            <a:r>
              <a:rPr lang="zh-CN" altLang="zh-CN" sz="4800" b="1" dirty="0">
                <a:solidFill>
                  <a:schemeClr val="bg1"/>
                </a:solidFill>
                <a:latin typeface="微软雅黑" panose="020B0503020204020204" pitchFamily="34" charset="-122"/>
                <a:ea typeface="微软雅黑" panose="020B0503020204020204" pitchFamily="34" charset="-122"/>
              </a:rPr>
              <a:t>朝</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阳</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区</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应</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急</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避</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难</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场</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所</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专</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项</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规</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划</a:t>
            </a:r>
          </a:p>
          <a:p>
            <a:pPr algn="ctr"/>
            <a:r>
              <a:rPr lang="zh-CN" altLang="zh-CN" sz="4200" b="1" dirty="0">
                <a:solidFill>
                  <a:schemeClr val="bg1"/>
                </a:solidFill>
                <a:latin typeface="微软雅黑" panose="020B0503020204020204" pitchFamily="34" charset="-122"/>
                <a:ea typeface="微软雅黑" panose="020B0503020204020204" pitchFamily="34" charset="-122"/>
              </a:rPr>
              <a:t>（</a:t>
            </a:r>
            <a:r>
              <a:rPr lang="en-US" altLang="zh-CN" sz="4200" b="1" dirty="0">
                <a:solidFill>
                  <a:schemeClr val="bg1"/>
                </a:solidFill>
                <a:latin typeface="微软雅黑" panose="020B0503020204020204" pitchFamily="34" charset="-122"/>
                <a:ea typeface="微软雅黑" panose="020B0503020204020204" pitchFamily="34" charset="-122"/>
              </a:rPr>
              <a:t>2024</a:t>
            </a:r>
            <a:r>
              <a:rPr lang="zh-CN" altLang="zh-CN" sz="4200" b="1" dirty="0">
                <a:solidFill>
                  <a:schemeClr val="bg1"/>
                </a:solidFill>
                <a:latin typeface="微软雅黑" panose="020B0503020204020204" pitchFamily="34" charset="-122"/>
                <a:ea typeface="微软雅黑" panose="020B0503020204020204" pitchFamily="34" charset="-122"/>
              </a:rPr>
              <a:t>年</a:t>
            </a:r>
            <a:r>
              <a:rPr lang="en-US" altLang="zh-CN" sz="4200" b="1" dirty="0">
                <a:solidFill>
                  <a:schemeClr val="bg1"/>
                </a:solidFill>
                <a:latin typeface="微软雅黑" panose="020B0503020204020204" pitchFamily="34" charset="-122"/>
                <a:ea typeface="微软雅黑" panose="020B0503020204020204" pitchFamily="34" charset="-122"/>
              </a:rPr>
              <a:t>—2035</a:t>
            </a:r>
            <a:r>
              <a:rPr lang="zh-CN" altLang="zh-CN" sz="4200" b="1" dirty="0">
                <a:solidFill>
                  <a:schemeClr val="bg1"/>
                </a:solidFill>
                <a:latin typeface="微软雅黑" panose="020B0503020204020204" pitchFamily="34" charset="-122"/>
                <a:ea typeface="微软雅黑" panose="020B0503020204020204" pitchFamily="34" charset="-122"/>
              </a:rPr>
              <a:t>年）</a:t>
            </a:r>
          </a:p>
        </p:txBody>
      </p:sp>
      <p:sp>
        <p:nvSpPr>
          <p:cNvPr id="5" name="TextBox 31">
            <a:extLst>
              <a:ext uri="{FF2B5EF4-FFF2-40B4-BE49-F238E27FC236}">
                <a16:creationId xmlns:a16="http://schemas.microsoft.com/office/drawing/2014/main" id="{B8920186-C05C-441E-8DDB-B27707791318}"/>
              </a:ext>
            </a:extLst>
          </p:cNvPr>
          <p:cNvSpPr txBox="1"/>
          <p:nvPr/>
        </p:nvSpPr>
        <p:spPr>
          <a:xfrm>
            <a:off x="-10159" y="5879403"/>
            <a:ext cx="12202160" cy="738593"/>
          </a:xfrm>
          <a:prstGeom prst="rect">
            <a:avLst/>
          </a:prstGeom>
          <a:noFill/>
        </p:spPr>
        <p:txBody>
          <a:bodyPr wrap="square" lIns="121852" tIns="60925" rIns="121852" bIns="60925" rtlCol="0">
            <a:spAutoFit/>
          </a:bodyPr>
          <a:lstStyle/>
          <a:p>
            <a:pPr algn="ctr"/>
            <a:r>
              <a:rPr lang="en-US" altLang="zh-CN" sz="4000" b="1">
                <a:solidFill>
                  <a:schemeClr val="bg1"/>
                </a:solidFill>
                <a:latin typeface="微软雅黑" panose="020B0503020204020204" pitchFamily="34" charset="-122"/>
                <a:ea typeface="微软雅黑" panose="020B0503020204020204" pitchFamily="34" charset="-122"/>
              </a:rPr>
              <a:t>(</a:t>
            </a:r>
            <a:r>
              <a:rPr lang="zh-CN" altLang="en-US" sz="4000" b="1">
                <a:solidFill>
                  <a:schemeClr val="bg1"/>
                </a:solidFill>
                <a:latin typeface="微软雅黑" panose="020B0503020204020204" pitchFamily="34" charset="-122"/>
                <a:ea typeface="微软雅黑" panose="020B0503020204020204" pitchFamily="34" charset="-122"/>
              </a:rPr>
              <a:t>征求意见稿</a:t>
            </a:r>
            <a:r>
              <a:rPr lang="en-US" altLang="zh-CN" sz="4000" b="1">
                <a:solidFill>
                  <a:schemeClr val="bg1"/>
                </a:solidFill>
                <a:latin typeface="微软雅黑" panose="020B0503020204020204" pitchFamily="34" charset="-122"/>
                <a:ea typeface="微软雅黑" panose="020B0503020204020204" pitchFamily="34" charset="-122"/>
              </a:rPr>
              <a:t>)</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a:extLst>
              <a:ext uri="{FF2B5EF4-FFF2-40B4-BE49-F238E27FC236}">
                <a16:creationId xmlns:a16="http://schemas.microsoft.com/office/drawing/2014/main" id="{60B60AFE-1282-456D-AFE9-F94DAD2063D2}"/>
              </a:ext>
            </a:extLst>
          </p:cNvPr>
          <p:cNvCxnSpPr>
            <a:cxnSpLocks/>
          </p:cNvCxnSpPr>
          <p:nvPr/>
        </p:nvCxnSpPr>
        <p:spPr>
          <a:xfrm>
            <a:off x="0" y="883920"/>
            <a:ext cx="457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776192B5-711C-496F-9087-73CEF3426DCB}"/>
              </a:ext>
            </a:extLst>
          </p:cNvPr>
          <p:cNvSpPr txBox="1"/>
          <p:nvPr/>
        </p:nvSpPr>
        <p:spPr>
          <a:xfrm>
            <a:off x="4653333" y="503817"/>
            <a:ext cx="2877711" cy="738664"/>
          </a:xfrm>
          <a:prstGeom prst="rect">
            <a:avLst/>
          </a:prstGeom>
          <a:noFill/>
        </p:spPr>
        <p:txBody>
          <a:bodyPr wrap="none" rtlCol="0">
            <a:spAutoFit/>
          </a:bodyPr>
          <a:lstStyle/>
          <a:p>
            <a:r>
              <a:rPr lang="zh-CN" altLang="en-US" sz="4200" b="1">
                <a:solidFill>
                  <a:schemeClr val="bg1"/>
                </a:solidFill>
                <a:latin typeface="微软雅黑" panose="020B0503020204020204" pitchFamily="34" charset="-122"/>
                <a:ea typeface="微软雅黑" panose="020B0503020204020204" pitchFamily="34" charset="-122"/>
              </a:rPr>
              <a:t>一张图解读</a:t>
            </a:r>
          </a:p>
        </p:txBody>
      </p:sp>
      <p:cxnSp>
        <p:nvCxnSpPr>
          <p:cNvPr id="20" name="直接连接符 19">
            <a:extLst>
              <a:ext uri="{FF2B5EF4-FFF2-40B4-BE49-F238E27FC236}">
                <a16:creationId xmlns:a16="http://schemas.microsoft.com/office/drawing/2014/main" id="{C27BB992-65F6-4C78-8D69-3E311D8BC949}"/>
              </a:ext>
            </a:extLst>
          </p:cNvPr>
          <p:cNvCxnSpPr>
            <a:cxnSpLocks/>
          </p:cNvCxnSpPr>
          <p:nvPr/>
        </p:nvCxnSpPr>
        <p:spPr>
          <a:xfrm>
            <a:off x="7531044" y="883920"/>
            <a:ext cx="46711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9FA9A5C8-47A0-498A-8CDC-AC60A6E1571A}"/>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7C4D995D-1283-44D4-9722-BC1905B98302}"/>
              </a:ext>
            </a:extLst>
          </p:cNvPr>
          <p:cNvSpPr/>
          <p:nvPr/>
        </p:nvSpPr>
        <p:spPr>
          <a:xfrm>
            <a:off x="284480" y="1494967"/>
            <a:ext cx="11501397" cy="4975281"/>
          </a:xfrm>
          <a:prstGeom prst="roundRect">
            <a:avLst/>
          </a:prstGeom>
          <a:solidFill>
            <a:srgbClr val="D2B6AB"/>
          </a:solidFill>
          <a:ln>
            <a:solidFill>
              <a:srgbClr val="CBD3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0C0DF990-662C-409F-AB77-89D0B3139141}"/>
              </a:ext>
            </a:extLst>
          </p:cNvPr>
          <p:cNvSpPr/>
          <p:nvPr/>
        </p:nvSpPr>
        <p:spPr>
          <a:xfrm>
            <a:off x="284479" y="0"/>
            <a:ext cx="5595459"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07 </a:t>
            </a:r>
            <a:r>
              <a:rPr lang="zh-CN" altLang="zh-CN" sz="3600" b="1">
                <a:latin typeface="微软雅黑" panose="020B0503020204020204" pitchFamily="34" charset="-122"/>
                <a:ea typeface="微软雅黑" panose="020B0503020204020204" pitchFamily="34" charset="-122"/>
              </a:rPr>
              <a:t>应急避难场所发展布局</a:t>
            </a:r>
            <a:endParaRPr lang="zh-CN" altLang="en-US" sz="3600" b="1">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E134A113-6B30-42B3-9FCB-46B4472C77AC}"/>
              </a:ext>
            </a:extLst>
          </p:cNvPr>
          <p:cNvSpPr txBox="1"/>
          <p:nvPr/>
        </p:nvSpPr>
        <p:spPr>
          <a:xfrm>
            <a:off x="613457" y="1714834"/>
            <a:ext cx="10961227" cy="3962110"/>
          </a:xfrm>
          <a:prstGeom prst="rect">
            <a:avLst/>
          </a:prstGeom>
          <a:noFill/>
        </p:spPr>
        <p:txBody>
          <a:bodyPr wrap="square">
            <a:spAutoFit/>
          </a:bodyPr>
          <a:lstStyle/>
          <a:p>
            <a:pPr algn="just">
              <a:lnSpc>
                <a:spcPct val="150000"/>
              </a:lnSpc>
              <a:spcBef>
                <a:spcPts val="1200"/>
              </a:spcBef>
            </a:pPr>
            <a:r>
              <a:rPr lang="zh-CN" altLang="zh-CN" sz="2000" b="1">
                <a:latin typeface="微软雅黑" panose="020B0503020204020204" pitchFamily="34" charset="-122"/>
                <a:ea typeface="微软雅黑" panose="020B0503020204020204" pitchFamily="34" charset="-122"/>
              </a:rPr>
              <a:t>以均衡为主调，以强化基本、满足差异为目标，以优存量、精增量为基调，以分类型空间的分级分乡镇（街道）建设为主线，推动</a:t>
            </a:r>
            <a:r>
              <a:rPr lang="zh-CN" altLang="en-US" sz="2000" b="1">
                <a:latin typeface="微软雅黑" panose="020B0503020204020204" pitchFamily="34" charset="-122"/>
                <a:ea typeface="微软雅黑" panose="020B0503020204020204" pitchFamily="34" charset="-122"/>
              </a:rPr>
              <a:t>朝阳</a:t>
            </a:r>
            <a:r>
              <a:rPr lang="zh-CN" altLang="zh-CN" sz="2000" b="1">
                <a:latin typeface="微软雅黑" panose="020B0503020204020204" pitchFamily="34" charset="-122"/>
                <a:ea typeface="微软雅黑" panose="020B0503020204020204" pitchFamily="34" charset="-122"/>
              </a:rPr>
              <a:t>区应急避难场所科学规划布局。应急避难场所布局按服务人口和服务半径合理布局，实现人人享有充分的基本应急避难保障。在城区人口密集街道结合应急避难需求因地制宜强化应急避难场所建设，确保各乡镇（街道）均衡布局。</a:t>
            </a:r>
            <a:endParaRPr lang="en-US" altLang="zh-CN" sz="2000" b="1">
              <a:latin typeface="微软雅黑" panose="020B0503020204020204" pitchFamily="34" charset="-122"/>
              <a:ea typeface="微软雅黑" panose="020B0503020204020204" pitchFamily="34" charset="-122"/>
            </a:endParaRPr>
          </a:p>
          <a:p>
            <a:pPr algn="just">
              <a:lnSpc>
                <a:spcPct val="150000"/>
              </a:lnSpc>
              <a:spcBef>
                <a:spcPts val="1800"/>
              </a:spcBef>
            </a:pPr>
            <a:r>
              <a:rPr lang="zh-CN" altLang="zh-CN" sz="2000" b="1">
                <a:latin typeface="微软雅黑" panose="020B0503020204020204" pitchFamily="34" charset="-122"/>
                <a:ea typeface="微软雅黑" panose="020B0503020204020204" pitchFamily="34" charset="-122"/>
              </a:rPr>
              <a:t>按照分级负责、属地为主、分级响应调度资源的原则，以社区生活圈为基本安全单元，合理规划区级、乡镇（街道）级和村（社区）级应急避难场所发展布局。按照建筑及场地类别、总体功能定位，以及避难时长、避难种类、避难面积、避难人数、服务半径和设施设备物资配置等，科学设置室内型和室外型、综合性和单一性，以及紧急、短期、长期避难场所。</a:t>
            </a:r>
          </a:p>
        </p:txBody>
      </p:sp>
      <p:sp>
        <p:nvSpPr>
          <p:cNvPr id="8" name="文本框 7">
            <a:extLst>
              <a:ext uri="{FF2B5EF4-FFF2-40B4-BE49-F238E27FC236}">
                <a16:creationId xmlns:a16="http://schemas.microsoft.com/office/drawing/2014/main" id="{FA0057E3-98A8-4222-941A-3791A3605C1C}"/>
              </a:ext>
            </a:extLst>
          </p:cNvPr>
          <p:cNvSpPr txBox="1"/>
          <p:nvPr/>
        </p:nvSpPr>
        <p:spPr>
          <a:xfrm>
            <a:off x="284480" y="972074"/>
            <a:ext cx="3383280"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1. </a:t>
            </a:r>
            <a:r>
              <a:rPr lang="zh-CN" altLang="zh-CN"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整体布局要求</a:t>
            </a:r>
          </a:p>
        </p:txBody>
      </p:sp>
    </p:spTree>
    <p:extLst>
      <p:ext uri="{BB962C8B-B14F-4D97-AF65-F5344CB8AC3E}">
        <p14:creationId xmlns:p14="http://schemas.microsoft.com/office/powerpoint/2010/main" val="408029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151F290F-1068-4771-B1A1-B7940CF53DC9}"/>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E134A113-6B30-42B3-9FCB-46B4472C77AC}"/>
              </a:ext>
            </a:extLst>
          </p:cNvPr>
          <p:cNvSpPr txBox="1"/>
          <p:nvPr/>
        </p:nvSpPr>
        <p:spPr>
          <a:xfrm>
            <a:off x="690602" y="1714834"/>
            <a:ext cx="5189336" cy="4346831"/>
          </a:xfrm>
          <a:prstGeom prst="rect">
            <a:avLst/>
          </a:prstGeom>
          <a:noFill/>
        </p:spPr>
        <p:txBody>
          <a:bodyPr wrap="square">
            <a:spAutoFit/>
          </a:bodyPr>
          <a:lstStyle/>
          <a:p>
            <a:pPr algn="just">
              <a:lnSpc>
                <a:spcPct val="150000"/>
              </a:lnSpc>
              <a:spcBef>
                <a:spcPts val="1200"/>
              </a:spcBef>
            </a:pPr>
            <a:r>
              <a:rPr lang="zh-CN" altLang="zh-CN" sz="2000" b="1">
                <a:latin typeface="微软雅黑" panose="020B0503020204020204" pitchFamily="34" charset="-122"/>
                <a:ea typeface="微软雅黑" panose="020B0503020204020204" pitchFamily="34" charset="-122"/>
              </a:rPr>
              <a:t>紧密依托朝阳站这一重要交通枢纽，对元大都城垣遗址公园、朝阳公园、太阳宫公园、奥林匹克森林公园、北小河公园、京城梨园等</a:t>
            </a:r>
            <a:r>
              <a:rPr lang="en-US" altLang="zh-CN" sz="2000" b="1">
                <a:latin typeface="微软雅黑" panose="020B0503020204020204" pitchFamily="34" charset="-122"/>
                <a:ea typeface="微软雅黑" panose="020B0503020204020204" pitchFamily="34" charset="-122"/>
              </a:rPr>
              <a:t>6</a:t>
            </a:r>
            <a:r>
              <a:rPr lang="zh-CN" altLang="zh-CN" sz="2000" b="1">
                <a:latin typeface="微软雅黑" panose="020B0503020204020204" pitchFamily="34" charset="-122"/>
                <a:ea typeface="微软雅黑" panose="020B0503020204020204" pitchFamily="34" charset="-122"/>
              </a:rPr>
              <a:t>处地震</a:t>
            </a:r>
            <a:r>
              <a:rPr lang="en-US" altLang="zh-CN" sz="2000" b="1">
                <a:latin typeface="微软雅黑" panose="020B0503020204020204" pitchFamily="34" charset="-122"/>
                <a:ea typeface="微软雅黑" panose="020B0503020204020204" pitchFamily="34" charset="-122"/>
              </a:rPr>
              <a:t>Ⅰ</a:t>
            </a:r>
            <a:r>
              <a:rPr lang="zh-CN" altLang="zh-CN" sz="2000" b="1">
                <a:latin typeface="微软雅黑" panose="020B0503020204020204" pitchFamily="34" charset="-122"/>
                <a:ea typeface="微软雅黑" panose="020B0503020204020204" pitchFamily="34" charset="-122"/>
              </a:rPr>
              <a:t>类避难场所进行类别转换并全面提升其设备设施</a:t>
            </a:r>
            <a:r>
              <a:rPr lang="zh-CN" altLang="en-US" sz="2000" b="1">
                <a:latin typeface="微软雅黑" panose="020B0503020204020204" pitchFamily="34" charset="-122"/>
                <a:ea typeface="微软雅黑" panose="020B0503020204020204" pitchFamily="34" charset="-122"/>
              </a:rPr>
              <a:t>。</a:t>
            </a:r>
            <a:endParaRPr lang="en-US" altLang="zh-CN" sz="2000" b="1">
              <a:latin typeface="微软雅黑" panose="020B0503020204020204" pitchFamily="34" charset="-122"/>
              <a:ea typeface="微软雅黑" panose="020B0503020204020204" pitchFamily="34" charset="-122"/>
            </a:endParaRPr>
          </a:p>
          <a:p>
            <a:pPr algn="just">
              <a:lnSpc>
                <a:spcPct val="150000"/>
              </a:lnSpc>
              <a:spcBef>
                <a:spcPts val="1200"/>
              </a:spcBef>
            </a:pPr>
            <a:r>
              <a:rPr lang="zh-CN" altLang="zh-CN" sz="2000" b="1">
                <a:latin typeface="微软雅黑" panose="020B0503020204020204" pitchFamily="34" charset="-122"/>
                <a:ea typeface="微软雅黑" panose="020B0503020204020204" pitchFamily="34" charset="-122"/>
              </a:rPr>
              <a:t>长期避难场所人均有效避难面积为</a:t>
            </a:r>
            <a:r>
              <a:rPr lang="en-US" altLang="zh-CN" sz="2000" b="1">
                <a:latin typeface="微软雅黑" panose="020B0503020204020204" pitchFamily="34" charset="-122"/>
                <a:ea typeface="微软雅黑" panose="020B0503020204020204" pitchFamily="34" charset="-122"/>
              </a:rPr>
              <a:t>4.5</a:t>
            </a:r>
            <a:r>
              <a:rPr lang="zh-CN" altLang="zh-CN" sz="2000" b="1">
                <a:latin typeface="微软雅黑" panose="020B0503020204020204" pitchFamily="34" charset="-122"/>
                <a:ea typeface="微软雅黑" panose="020B0503020204020204" pitchFamily="34" charset="-122"/>
              </a:rPr>
              <a:t>平方米，至</a:t>
            </a:r>
            <a:r>
              <a:rPr lang="en-US" altLang="zh-CN" sz="2000" b="1">
                <a:latin typeface="微软雅黑" panose="020B0503020204020204" pitchFamily="34" charset="-122"/>
                <a:ea typeface="微软雅黑" panose="020B0503020204020204" pitchFamily="34" charset="-122"/>
              </a:rPr>
              <a:t>2035</a:t>
            </a:r>
            <a:r>
              <a:rPr lang="zh-CN" altLang="zh-CN" sz="2000" b="1">
                <a:latin typeface="微软雅黑" panose="020B0503020204020204" pitchFamily="34" charset="-122"/>
                <a:ea typeface="微软雅黑" panose="020B0503020204020204" pitchFamily="34" charset="-122"/>
              </a:rPr>
              <a:t>年，总有效避难面积应达到</a:t>
            </a:r>
            <a:r>
              <a:rPr lang="en-US" altLang="zh-CN" sz="2000" b="1">
                <a:latin typeface="微软雅黑" panose="020B0503020204020204" pitchFamily="34" charset="-122"/>
                <a:ea typeface="微软雅黑" panose="020B0503020204020204" pitchFamily="34" charset="-122"/>
              </a:rPr>
              <a:t>45.01</a:t>
            </a:r>
            <a:r>
              <a:rPr lang="zh-CN" altLang="zh-CN" sz="2000" b="1">
                <a:latin typeface="微软雅黑" panose="020B0503020204020204" pitchFamily="34" charset="-122"/>
                <a:ea typeface="微软雅黑" panose="020B0503020204020204" pitchFamily="34" charset="-122"/>
              </a:rPr>
              <a:t>万平方米，</a:t>
            </a:r>
            <a:r>
              <a:rPr lang="zh-CN" altLang="en-US" sz="2000" b="1">
                <a:latin typeface="微软雅黑" panose="020B0503020204020204" pitchFamily="34" charset="-122"/>
                <a:ea typeface="微软雅黑" panose="020B0503020204020204" pitchFamily="34" charset="-122"/>
              </a:rPr>
              <a:t>朝阳</a:t>
            </a:r>
            <a:r>
              <a:rPr lang="zh-CN" altLang="zh-CN" sz="2000" b="1">
                <a:latin typeface="微软雅黑" panose="020B0503020204020204" pitchFamily="34" charset="-122"/>
                <a:ea typeface="微软雅黑" panose="020B0503020204020204" pitchFamily="34" charset="-122"/>
              </a:rPr>
              <a:t>区长期避难人口服务保障系数应达到</a:t>
            </a:r>
            <a:r>
              <a:rPr lang="en-US" altLang="zh-CN" sz="2000" b="1">
                <a:latin typeface="微软雅黑" panose="020B0503020204020204" pitchFamily="34" charset="-122"/>
                <a:ea typeface="微软雅黑" panose="020B0503020204020204" pitchFamily="34" charset="-122"/>
              </a:rPr>
              <a:t>0.03</a:t>
            </a:r>
            <a:r>
              <a:rPr lang="zh-CN" altLang="en-US" sz="2000" b="1">
                <a:latin typeface="微软雅黑" panose="020B0503020204020204" pitchFamily="34" charset="-122"/>
                <a:ea typeface="微软雅黑" panose="020B0503020204020204" pitchFamily="34" charset="-122"/>
              </a:rPr>
              <a:t>。</a:t>
            </a:r>
            <a:endParaRPr lang="zh-CN" altLang="zh-CN" sz="2000" b="1">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14AD802D-353C-4C47-A88E-70BB4FAF6422}"/>
              </a:ext>
            </a:extLst>
          </p:cNvPr>
          <p:cNvSpPr txBox="1"/>
          <p:nvPr/>
        </p:nvSpPr>
        <p:spPr>
          <a:xfrm>
            <a:off x="284480" y="972074"/>
            <a:ext cx="4692634"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2. </a:t>
            </a:r>
            <a:r>
              <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长期避难场所发展布局</a:t>
            </a:r>
          </a:p>
        </p:txBody>
      </p:sp>
      <p:sp>
        <p:nvSpPr>
          <p:cNvPr id="7" name="矩形 6">
            <a:extLst>
              <a:ext uri="{FF2B5EF4-FFF2-40B4-BE49-F238E27FC236}">
                <a16:creationId xmlns:a16="http://schemas.microsoft.com/office/drawing/2014/main" id="{7202CF0C-3A7E-4D7D-93D6-0C1274FF246F}"/>
              </a:ext>
            </a:extLst>
          </p:cNvPr>
          <p:cNvSpPr/>
          <p:nvPr/>
        </p:nvSpPr>
        <p:spPr>
          <a:xfrm>
            <a:off x="284479" y="0"/>
            <a:ext cx="5595459"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07 </a:t>
            </a:r>
            <a:r>
              <a:rPr lang="zh-CN" altLang="zh-CN" sz="3600" b="1">
                <a:latin typeface="微软雅黑" panose="020B0503020204020204" pitchFamily="34" charset="-122"/>
                <a:ea typeface="微软雅黑" panose="020B0503020204020204" pitchFamily="34" charset="-122"/>
              </a:rPr>
              <a:t>应急避难场所发展布局</a:t>
            </a:r>
            <a:endParaRPr lang="zh-CN" altLang="en-US" sz="3600" b="1">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a16="http://schemas.microsoft.com/office/drawing/2014/main" id="{62AB248D-127E-46D9-9B20-673E97609B29}"/>
              </a:ext>
            </a:extLst>
          </p:cNvPr>
          <p:cNvPicPr/>
          <p:nvPr/>
        </p:nvPicPr>
        <p:blipFill rotWithShape="1">
          <a:blip r:embed="rId2">
            <a:extLst>
              <a:ext uri="{28A0092B-C50C-407E-A947-70E740481C1C}">
                <a14:useLocalDpi xmlns:a14="http://schemas.microsoft.com/office/drawing/2010/main" val="0"/>
              </a:ext>
            </a:extLst>
          </a:blip>
          <a:srcRect t="11709" b="1262"/>
          <a:stretch/>
        </p:blipFill>
        <p:spPr bwMode="auto">
          <a:xfrm>
            <a:off x="6398814" y="487680"/>
            <a:ext cx="5274310" cy="6078966"/>
          </a:xfrm>
          <a:prstGeom prst="rect">
            <a:avLst/>
          </a:prstGeom>
          <a:noFill/>
          <a:ln>
            <a:noFill/>
          </a:ln>
        </p:spPr>
      </p:pic>
    </p:spTree>
    <p:extLst>
      <p:ext uri="{BB962C8B-B14F-4D97-AF65-F5344CB8AC3E}">
        <p14:creationId xmlns:p14="http://schemas.microsoft.com/office/powerpoint/2010/main" val="3323250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680BF717-FABB-4884-A160-37D274C17536}"/>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61DD291E-174C-4DE4-ADAB-58DD3198870B}"/>
              </a:ext>
            </a:extLst>
          </p:cNvPr>
          <p:cNvSpPr txBox="1"/>
          <p:nvPr/>
        </p:nvSpPr>
        <p:spPr>
          <a:xfrm>
            <a:off x="284480" y="972074"/>
            <a:ext cx="4692634"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3. </a:t>
            </a:r>
            <a:r>
              <a:rPr lang="zh-CN" altLang="en-US"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短期</a:t>
            </a:r>
            <a:r>
              <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避难场所发展布局</a:t>
            </a:r>
          </a:p>
        </p:txBody>
      </p:sp>
      <p:sp>
        <p:nvSpPr>
          <p:cNvPr id="6" name="矩形 5">
            <a:extLst>
              <a:ext uri="{FF2B5EF4-FFF2-40B4-BE49-F238E27FC236}">
                <a16:creationId xmlns:a16="http://schemas.microsoft.com/office/drawing/2014/main" id="{185A4C28-B650-42D4-A5F4-DB6AAD12B184}"/>
              </a:ext>
            </a:extLst>
          </p:cNvPr>
          <p:cNvSpPr/>
          <p:nvPr/>
        </p:nvSpPr>
        <p:spPr>
          <a:xfrm>
            <a:off x="284479" y="0"/>
            <a:ext cx="5595459"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07 </a:t>
            </a:r>
            <a:r>
              <a:rPr lang="zh-CN" altLang="zh-CN" sz="3600" b="1">
                <a:latin typeface="微软雅黑" panose="020B0503020204020204" pitchFamily="34" charset="-122"/>
                <a:ea typeface="微软雅黑" panose="020B0503020204020204" pitchFamily="34" charset="-122"/>
              </a:rPr>
              <a:t>应急避难场所发展布局</a:t>
            </a:r>
            <a:endParaRPr lang="zh-CN" altLang="en-US" sz="3600" b="1">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E4C00769-D19E-417D-8E89-D6DBC4533CEE}"/>
              </a:ext>
            </a:extLst>
          </p:cNvPr>
          <p:cNvSpPr txBox="1"/>
          <p:nvPr/>
        </p:nvSpPr>
        <p:spPr>
          <a:xfrm>
            <a:off x="690602" y="1714834"/>
            <a:ext cx="5189336" cy="4346831"/>
          </a:xfrm>
          <a:prstGeom prst="rect">
            <a:avLst/>
          </a:prstGeom>
          <a:noFill/>
        </p:spPr>
        <p:txBody>
          <a:bodyPr wrap="square">
            <a:spAutoFit/>
          </a:bodyPr>
          <a:lstStyle/>
          <a:p>
            <a:pPr algn="just">
              <a:lnSpc>
                <a:spcPct val="150000"/>
              </a:lnSpc>
              <a:spcBef>
                <a:spcPts val="1200"/>
              </a:spcBef>
            </a:pPr>
            <a:r>
              <a:rPr lang="zh-CN" altLang="zh-CN" sz="2000" b="1">
                <a:latin typeface="微软雅黑" panose="020B0503020204020204" pitchFamily="34" charset="-122"/>
                <a:ea typeface="微软雅黑" panose="020B0503020204020204" pitchFamily="34" charset="-122"/>
              </a:rPr>
              <a:t>短期避难场所人均有效避难面积</a:t>
            </a:r>
            <a:r>
              <a:rPr lang="en-US" altLang="zh-CN" sz="2000" b="1">
                <a:latin typeface="微软雅黑" panose="020B0503020204020204" pitchFamily="34" charset="-122"/>
                <a:ea typeface="微软雅黑" panose="020B0503020204020204" pitchFamily="34" charset="-122"/>
              </a:rPr>
              <a:t>3.0</a:t>
            </a:r>
            <a:r>
              <a:rPr lang="zh-CN" altLang="zh-CN" sz="2000" b="1">
                <a:latin typeface="微软雅黑" panose="020B0503020204020204" pitchFamily="34" charset="-122"/>
                <a:ea typeface="微软雅黑" panose="020B0503020204020204" pitchFamily="34" charset="-122"/>
              </a:rPr>
              <a:t>平方米，服务半径</a:t>
            </a:r>
            <a:r>
              <a:rPr lang="en-US" altLang="zh-CN" sz="2000" b="1">
                <a:latin typeface="微软雅黑" panose="020B0503020204020204" pitchFamily="34" charset="-122"/>
                <a:ea typeface="微软雅黑" panose="020B0503020204020204" pitchFamily="34" charset="-122"/>
              </a:rPr>
              <a:t>1500</a:t>
            </a:r>
            <a:r>
              <a:rPr lang="zh-CN" altLang="zh-CN" sz="2000" b="1">
                <a:latin typeface="微软雅黑" panose="020B0503020204020204" pitchFamily="34" charset="-122"/>
                <a:ea typeface="微软雅黑" panose="020B0503020204020204" pitchFamily="34" charset="-122"/>
              </a:rPr>
              <a:t>米</a:t>
            </a:r>
            <a:r>
              <a:rPr lang="zh-CN" altLang="en-US" sz="2000" b="1">
                <a:latin typeface="微软雅黑" panose="020B0503020204020204" pitchFamily="34" charset="-122"/>
                <a:ea typeface="微软雅黑" panose="020B0503020204020204" pitchFamily="34" charset="-122"/>
              </a:rPr>
              <a:t>。</a:t>
            </a:r>
            <a:r>
              <a:rPr lang="zh-CN" altLang="zh-CN" sz="2000" b="1">
                <a:latin typeface="微软雅黑" panose="020B0503020204020204" pitchFamily="34" charset="-122"/>
                <a:ea typeface="微软雅黑" panose="020B0503020204020204" pitchFamily="34" charset="-122"/>
              </a:rPr>
              <a:t>基于人口密度、行政区划、地理特征、交通可达性等多重因素，精细规划并标注短期避难场所具体位置与面积，重点布局点位</a:t>
            </a:r>
            <a:r>
              <a:rPr lang="en-US" altLang="zh-CN" sz="2000" b="1">
                <a:latin typeface="微软雅黑" panose="020B0503020204020204" pitchFamily="34" charset="-122"/>
                <a:ea typeface="微软雅黑" panose="020B0503020204020204" pitchFamily="34" charset="-122"/>
              </a:rPr>
              <a:t>193</a:t>
            </a:r>
            <a:r>
              <a:rPr lang="zh-CN" altLang="zh-CN" sz="2000" b="1">
                <a:latin typeface="微软雅黑" panose="020B0503020204020204" pitchFamily="34" charset="-122"/>
                <a:ea typeface="微软雅黑" panose="020B0503020204020204" pitchFamily="34" charset="-122"/>
              </a:rPr>
              <a:t>处，</a:t>
            </a:r>
            <a:r>
              <a:rPr lang="zh-CN" altLang="en-US" sz="2000" b="1">
                <a:latin typeface="微软雅黑" panose="020B0503020204020204" pitchFamily="34" charset="-122"/>
                <a:ea typeface="微软雅黑" panose="020B0503020204020204" pitchFamily="34" charset="-122"/>
              </a:rPr>
              <a:t>努力实现</a:t>
            </a:r>
            <a:r>
              <a:rPr lang="zh-CN" altLang="zh-CN" sz="2000" b="1">
                <a:latin typeface="微软雅黑" panose="020B0503020204020204" pitchFamily="34" charset="-122"/>
                <a:ea typeface="微软雅黑" panose="020B0503020204020204" pitchFamily="34" charset="-122"/>
              </a:rPr>
              <a:t>实现朝阳区城乡建设用地全覆盖。</a:t>
            </a:r>
            <a:endParaRPr lang="en-US" altLang="zh-CN" sz="2000" b="1">
              <a:latin typeface="微软雅黑" panose="020B0503020204020204" pitchFamily="34" charset="-122"/>
              <a:ea typeface="微软雅黑" panose="020B0503020204020204" pitchFamily="34" charset="-122"/>
            </a:endParaRPr>
          </a:p>
          <a:p>
            <a:pPr algn="just">
              <a:lnSpc>
                <a:spcPct val="150000"/>
              </a:lnSpc>
              <a:spcBef>
                <a:spcPts val="1200"/>
              </a:spcBef>
            </a:pPr>
            <a:r>
              <a:rPr lang="zh-CN" altLang="zh-CN" sz="2000" b="1">
                <a:latin typeface="微软雅黑" panose="020B0503020204020204" pitchFamily="34" charset="-122"/>
                <a:ea typeface="微软雅黑" panose="020B0503020204020204" pitchFamily="34" charset="-122"/>
              </a:rPr>
              <a:t>至</a:t>
            </a:r>
            <a:r>
              <a:rPr lang="en-US" altLang="zh-CN" sz="2000" b="1">
                <a:latin typeface="微软雅黑" panose="020B0503020204020204" pitchFamily="34" charset="-122"/>
                <a:ea typeface="微软雅黑" panose="020B0503020204020204" pitchFamily="34" charset="-122"/>
              </a:rPr>
              <a:t>2035</a:t>
            </a:r>
            <a:r>
              <a:rPr lang="zh-CN" altLang="zh-CN" sz="2000" b="1">
                <a:latin typeface="微软雅黑" panose="020B0503020204020204" pitchFamily="34" charset="-122"/>
                <a:ea typeface="微软雅黑" panose="020B0503020204020204" pitchFamily="34" charset="-122"/>
              </a:rPr>
              <a:t>年，</a:t>
            </a:r>
            <a:r>
              <a:rPr lang="zh-CN" altLang="en-US" sz="2000" b="1">
                <a:latin typeface="微软雅黑" panose="020B0503020204020204" pitchFamily="34" charset="-122"/>
                <a:ea typeface="微软雅黑" panose="020B0503020204020204" pitchFamily="34" charset="-122"/>
              </a:rPr>
              <a:t>朝阳</a:t>
            </a:r>
            <a:r>
              <a:rPr lang="zh-CN" altLang="zh-CN" sz="2000" b="1">
                <a:latin typeface="微软雅黑" panose="020B0503020204020204" pitchFamily="34" charset="-122"/>
                <a:ea typeface="微软雅黑" panose="020B0503020204020204" pitchFamily="34" charset="-122"/>
              </a:rPr>
              <a:t>区总有效避难面积应达到</a:t>
            </a:r>
            <a:r>
              <a:rPr lang="en-US" altLang="zh-CN" sz="2000" b="1">
                <a:latin typeface="微软雅黑" panose="020B0503020204020204" pitchFamily="34" charset="-122"/>
                <a:ea typeface="微软雅黑" panose="020B0503020204020204" pitchFamily="34" charset="-122"/>
              </a:rPr>
              <a:t>300.6</a:t>
            </a:r>
            <a:r>
              <a:rPr lang="zh-CN" altLang="zh-CN" sz="2000" b="1">
                <a:latin typeface="微软雅黑" panose="020B0503020204020204" pitchFamily="34" charset="-122"/>
                <a:ea typeface="微软雅黑" panose="020B0503020204020204" pitchFamily="34" charset="-122"/>
              </a:rPr>
              <a:t>万平方米</a:t>
            </a:r>
            <a:r>
              <a:rPr lang="zh-CN" altLang="en-US" sz="2000" b="1">
                <a:latin typeface="微软雅黑" panose="020B0503020204020204" pitchFamily="34" charset="-122"/>
                <a:ea typeface="微软雅黑" panose="020B0503020204020204" pitchFamily="34" charset="-122"/>
              </a:rPr>
              <a:t>，</a:t>
            </a:r>
            <a:r>
              <a:rPr lang="zh-CN" altLang="zh-CN" sz="2000" b="1">
                <a:latin typeface="微软雅黑" panose="020B0503020204020204" pitchFamily="34" charset="-122"/>
                <a:ea typeface="微软雅黑" panose="020B0503020204020204" pitchFamily="34" charset="-122"/>
              </a:rPr>
              <a:t>各乡镇（街道）短期避难人口服务保障系数应达到</a:t>
            </a:r>
            <a:r>
              <a:rPr lang="en-US" altLang="zh-CN" sz="2000" b="1">
                <a:latin typeface="微软雅黑" panose="020B0503020204020204" pitchFamily="34" charset="-122"/>
                <a:ea typeface="微软雅黑" panose="020B0503020204020204" pitchFamily="34" charset="-122"/>
              </a:rPr>
              <a:t>0.3</a:t>
            </a:r>
            <a:r>
              <a:rPr lang="zh-CN" altLang="en-US" sz="2000" b="1">
                <a:latin typeface="微软雅黑" panose="020B0503020204020204" pitchFamily="34" charset="-122"/>
                <a:ea typeface="微软雅黑" panose="020B0503020204020204" pitchFamily="34" charset="-122"/>
              </a:rPr>
              <a:t>。</a:t>
            </a:r>
            <a:endParaRPr lang="zh-CN" altLang="zh-CN" sz="2000" b="1">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6AC706D5-959B-49A1-BCFD-51644C7F074D}"/>
              </a:ext>
            </a:extLst>
          </p:cNvPr>
          <p:cNvPicPr/>
          <p:nvPr/>
        </p:nvPicPr>
        <p:blipFill rotWithShape="1">
          <a:blip r:embed="rId2">
            <a:extLst>
              <a:ext uri="{28A0092B-C50C-407E-A947-70E740481C1C}">
                <a14:useLocalDpi xmlns:a14="http://schemas.microsoft.com/office/drawing/2010/main" val="0"/>
              </a:ext>
            </a:extLst>
          </a:blip>
          <a:srcRect t="11655"/>
          <a:stretch/>
        </p:blipFill>
        <p:spPr bwMode="auto">
          <a:xfrm>
            <a:off x="6683183" y="752006"/>
            <a:ext cx="4932766" cy="5771324"/>
          </a:xfrm>
          <a:prstGeom prst="rect">
            <a:avLst/>
          </a:prstGeom>
          <a:noFill/>
          <a:ln>
            <a:noFill/>
          </a:ln>
        </p:spPr>
      </p:pic>
    </p:spTree>
    <p:extLst>
      <p:ext uri="{BB962C8B-B14F-4D97-AF65-F5344CB8AC3E}">
        <p14:creationId xmlns:p14="http://schemas.microsoft.com/office/powerpoint/2010/main" val="4237718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836CB410-7DD2-4C10-A00B-F289E89F8CC2}"/>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185A4C28-B650-42D4-A5F4-DB6AAD12B184}"/>
              </a:ext>
            </a:extLst>
          </p:cNvPr>
          <p:cNvSpPr/>
          <p:nvPr/>
        </p:nvSpPr>
        <p:spPr>
          <a:xfrm>
            <a:off x="284479" y="0"/>
            <a:ext cx="5595459"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07 </a:t>
            </a:r>
            <a:r>
              <a:rPr lang="zh-CN" altLang="zh-CN" sz="3600" b="1">
                <a:latin typeface="微软雅黑" panose="020B0503020204020204" pitchFamily="34" charset="-122"/>
                <a:ea typeface="微软雅黑" panose="020B0503020204020204" pitchFamily="34" charset="-122"/>
              </a:rPr>
              <a:t>应急避难场所发展布局</a:t>
            </a:r>
            <a:endParaRPr lang="zh-CN" altLang="en-US" sz="3600" b="1">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E4C00769-D19E-417D-8E89-D6DBC4533CEE}"/>
              </a:ext>
            </a:extLst>
          </p:cNvPr>
          <p:cNvSpPr txBox="1"/>
          <p:nvPr/>
        </p:nvSpPr>
        <p:spPr>
          <a:xfrm>
            <a:off x="6030287" y="182227"/>
            <a:ext cx="5877233" cy="1857753"/>
          </a:xfrm>
          <a:prstGeom prst="rect">
            <a:avLst/>
          </a:prstGeom>
          <a:noFill/>
        </p:spPr>
        <p:txBody>
          <a:bodyPr wrap="square">
            <a:spAutoFit/>
          </a:bodyPr>
          <a:lstStyle/>
          <a:p>
            <a:pPr algn="just">
              <a:lnSpc>
                <a:spcPct val="130000"/>
              </a:lnSpc>
              <a:spcBef>
                <a:spcPts val="1200"/>
              </a:spcBef>
            </a:pPr>
            <a:r>
              <a:rPr lang="zh-CN" altLang="en-US" b="1">
                <a:latin typeface="微软雅黑" panose="020B0503020204020204" pitchFamily="34" charset="-122"/>
                <a:ea typeface="微软雅黑" panose="020B0503020204020204" pitchFamily="34" charset="-122"/>
              </a:rPr>
              <a:t>紧急避难场所</a:t>
            </a:r>
            <a:r>
              <a:rPr lang="zh-CN" altLang="zh-CN" b="1">
                <a:latin typeface="微软雅黑" panose="020B0503020204020204" pitchFamily="34" charset="-122"/>
                <a:ea typeface="微软雅黑" panose="020B0503020204020204" pitchFamily="34" charset="-122"/>
              </a:rPr>
              <a:t>服务半径</a:t>
            </a:r>
            <a:r>
              <a:rPr lang="zh-CN" altLang="en-US" b="1">
                <a:latin typeface="微软雅黑" panose="020B0503020204020204" pitchFamily="34" charset="-122"/>
                <a:ea typeface="微软雅黑" panose="020B0503020204020204" pitchFamily="34" charset="-122"/>
              </a:rPr>
              <a:t>为</a:t>
            </a:r>
            <a:r>
              <a:rPr lang="en-US" altLang="zh-CN" b="1">
                <a:latin typeface="微软雅黑" panose="020B0503020204020204" pitchFamily="34" charset="-122"/>
                <a:ea typeface="微软雅黑" panose="020B0503020204020204" pitchFamily="34" charset="-122"/>
              </a:rPr>
              <a:t>500</a:t>
            </a:r>
            <a:r>
              <a:rPr lang="zh-CN" altLang="zh-CN" b="1">
                <a:latin typeface="微软雅黑" panose="020B0503020204020204" pitchFamily="34" charset="-122"/>
                <a:ea typeface="微软雅黑" panose="020B0503020204020204" pitchFamily="34" charset="-122"/>
              </a:rPr>
              <a:t>米</a:t>
            </a:r>
            <a:r>
              <a:rPr lang="zh-CN" altLang="en-US" b="1">
                <a:latin typeface="微软雅黑" panose="020B0503020204020204" pitchFamily="34" charset="-122"/>
                <a:ea typeface="微软雅黑" panose="020B0503020204020204" pitchFamily="34" charset="-122"/>
              </a:rPr>
              <a:t>。</a:t>
            </a:r>
            <a:r>
              <a:rPr lang="zh-CN" altLang="zh-CN" b="1">
                <a:latin typeface="微软雅黑" panose="020B0503020204020204" pitchFamily="34" charset="-122"/>
                <a:ea typeface="微软雅黑" panose="020B0503020204020204" pitchFamily="34" charset="-122"/>
              </a:rPr>
              <a:t>至</a:t>
            </a:r>
            <a:r>
              <a:rPr lang="en-US" altLang="zh-CN" b="1">
                <a:latin typeface="微软雅黑" panose="020B0503020204020204" pitchFamily="34" charset="-122"/>
                <a:ea typeface="微软雅黑" panose="020B0503020204020204" pitchFamily="34" charset="-122"/>
              </a:rPr>
              <a:t>2035</a:t>
            </a:r>
            <a:r>
              <a:rPr lang="zh-CN" altLang="zh-CN" b="1">
                <a:latin typeface="微软雅黑" panose="020B0503020204020204" pitchFamily="34" charset="-122"/>
                <a:ea typeface="微软雅黑" panose="020B0503020204020204" pitchFamily="34" charset="-122"/>
              </a:rPr>
              <a:t>年，</a:t>
            </a:r>
            <a:r>
              <a:rPr lang="zh-CN" altLang="en-US" b="1">
                <a:latin typeface="微软雅黑" panose="020B0503020204020204" pitchFamily="34" charset="-122"/>
                <a:ea typeface="微软雅黑" panose="020B0503020204020204" pitchFamily="34" charset="-122"/>
              </a:rPr>
              <a:t>朝阳</a:t>
            </a:r>
            <a:r>
              <a:rPr lang="zh-CN" altLang="zh-CN" b="1">
                <a:latin typeface="微软雅黑" panose="020B0503020204020204" pitchFamily="34" charset="-122"/>
                <a:ea typeface="微软雅黑" panose="020B0503020204020204" pitchFamily="34" charset="-122"/>
              </a:rPr>
              <a:t>区</a:t>
            </a:r>
            <a:r>
              <a:rPr lang="zh-CN" altLang="en-US" b="1">
                <a:latin typeface="微软雅黑" panose="020B0503020204020204" pitchFamily="34" charset="-122"/>
                <a:ea typeface="微软雅黑" panose="020B0503020204020204" pitchFamily="34" charset="-122"/>
              </a:rPr>
              <a:t>紧急避难场所的</a:t>
            </a:r>
            <a:r>
              <a:rPr lang="zh-CN" altLang="zh-CN" b="1">
                <a:latin typeface="微软雅黑" panose="020B0503020204020204" pitchFamily="34" charset="-122"/>
                <a:ea typeface="微软雅黑" panose="020B0503020204020204" pitchFamily="34" charset="-122"/>
              </a:rPr>
              <a:t>总有效避难面积应达到</a:t>
            </a:r>
            <a:r>
              <a:rPr lang="en-US" altLang="zh-CN" b="1">
                <a:latin typeface="微软雅黑" panose="020B0503020204020204" pitchFamily="34" charset="-122"/>
                <a:ea typeface="微软雅黑" panose="020B0503020204020204" pitchFamily="34" charset="-122"/>
              </a:rPr>
              <a:t>233.38~700.14</a:t>
            </a:r>
            <a:r>
              <a:rPr lang="zh-CN" altLang="zh-CN" b="1">
                <a:latin typeface="微软雅黑" panose="020B0503020204020204" pitchFamily="34" charset="-122"/>
                <a:ea typeface="微软雅黑" panose="020B0503020204020204" pitchFamily="34" charset="-122"/>
              </a:rPr>
              <a:t>万平方米</a:t>
            </a:r>
            <a:r>
              <a:rPr lang="zh-CN" altLang="en-US" b="1">
                <a:latin typeface="微软雅黑" panose="020B0503020204020204" pitchFamily="34" charset="-122"/>
                <a:ea typeface="微软雅黑" panose="020B0503020204020204" pitchFamily="34" charset="-122"/>
              </a:rPr>
              <a:t>，</a:t>
            </a:r>
            <a:r>
              <a:rPr lang="zh-CN" altLang="zh-CN" b="1">
                <a:latin typeface="微软雅黑" panose="020B0503020204020204" pitchFamily="34" charset="-122"/>
                <a:ea typeface="微软雅黑" panose="020B0503020204020204" pitchFamily="34" charset="-122"/>
              </a:rPr>
              <a:t>人均有效避难面积</a:t>
            </a:r>
            <a:r>
              <a:rPr lang="en-US" altLang="zh-CN" b="1">
                <a:latin typeface="微软雅黑" panose="020B0503020204020204" pitchFamily="34" charset="-122"/>
                <a:ea typeface="微软雅黑" panose="020B0503020204020204" pitchFamily="34" charset="-122"/>
              </a:rPr>
              <a:t>0.5~1.5</a:t>
            </a:r>
            <a:r>
              <a:rPr lang="zh-CN" altLang="zh-CN" b="1">
                <a:latin typeface="微软雅黑" panose="020B0503020204020204" pitchFamily="34" charset="-122"/>
                <a:ea typeface="微软雅黑" panose="020B0503020204020204" pitchFamily="34" charset="-122"/>
              </a:rPr>
              <a:t>平方米</a:t>
            </a:r>
            <a:r>
              <a:rPr lang="zh-CN" altLang="en-US" b="1">
                <a:latin typeface="微软雅黑" panose="020B0503020204020204" pitchFamily="34" charset="-122"/>
                <a:ea typeface="微软雅黑" panose="020B0503020204020204" pitchFamily="34" charset="-122"/>
              </a:rPr>
              <a:t>。</a:t>
            </a:r>
            <a:r>
              <a:rPr lang="zh-CN" altLang="zh-CN" b="1">
                <a:latin typeface="微软雅黑" panose="020B0503020204020204" pitchFamily="34" charset="-122"/>
                <a:ea typeface="微软雅黑" panose="020B0503020204020204" pitchFamily="34" charset="-122"/>
              </a:rPr>
              <a:t>各乡镇（街道）紧急避难人口服务保障系数应达到</a:t>
            </a:r>
            <a:r>
              <a:rPr lang="en-US" altLang="zh-CN" b="1">
                <a:latin typeface="微软雅黑" panose="020B0503020204020204" pitchFamily="34" charset="-122"/>
                <a:ea typeface="微软雅黑" panose="020B0503020204020204" pitchFamily="34" charset="-122"/>
              </a:rPr>
              <a:t>1.4</a:t>
            </a:r>
            <a:r>
              <a:rPr lang="zh-CN" altLang="en-US" b="1">
                <a:latin typeface="微软雅黑" panose="020B0503020204020204" pitchFamily="34" charset="-122"/>
                <a:ea typeface="微软雅黑" panose="020B0503020204020204" pitchFamily="34" charset="-122"/>
              </a:rPr>
              <a:t>，给出明确控制指标，</a:t>
            </a:r>
            <a:r>
              <a:rPr lang="en-US" altLang="zh-CN" b="1">
                <a:latin typeface="微软雅黑" panose="020B0503020204020204" pitchFamily="34" charset="-122"/>
                <a:ea typeface="微软雅黑" panose="020B0503020204020204" pitchFamily="34" charset="-122"/>
              </a:rPr>
              <a:t>1</a:t>
            </a:r>
            <a:r>
              <a:rPr lang="zh-CN" altLang="zh-CN" b="1">
                <a:latin typeface="微软雅黑" panose="020B0503020204020204" pitchFamily="34" charset="-122"/>
                <a:ea typeface="微软雅黑" panose="020B0503020204020204" pitchFamily="34" charset="-122"/>
              </a:rPr>
              <a:t>个行政村（社区）至少</a:t>
            </a:r>
            <a:r>
              <a:rPr lang="en-US" altLang="zh-CN" b="1">
                <a:latin typeface="微软雅黑" panose="020B0503020204020204" pitchFamily="34" charset="-122"/>
                <a:ea typeface="微软雅黑" panose="020B0503020204020204" pitchFamily="34" charset="-122"/>
              </a:rPr>
              <a:t>1</a:t>
            </a:r>
            <a:r>
              <a:rPr lang="zh-CN" altLang="zh-CN" b="1">
                <a:latin typeface="微软雅黑" panose="020B0503020204020204" pitchFamily="34" charset="-122"/>
                <a:ea typeface="微软雅黑" panose="020B0503020204020204" pitchFamily="34" charset="-122"/>
              </a:rPr>
              <a:t>个紧急避难场所</a:t>
            </a:r>
            <a:r>
              <a:rPr lang="zh-CN" altLang="en-US" b="1">
                <a:latin typeface="微软雅黑" panose="020B0503020204020204" pitchFamily="34" charset="-122"/>
                <a:ea typeface="微软雅黑" panose="020B0503020204020204" pitchFamily="34" charset="-122"/>
              </a:rPr>
              <a:t>。</a:t>
            </a:r>
            <a:endParaRPr lang="zh-CN" altLang="zh-CN" b="1">
              <a:latin typeface="微软雅黑" panose="020B0503020204020204" pitchFamily="34" charset="-122"/>
              <a:ea typeface="微软雅黑" panose="020B0503020204020204" pitchFamily="34" charset="-122"/>
            </a:endParaRPr>
          </a:p>
        </p:txBody>
      </p:sp>
      <p:graphicFrame>
        <p:nvGraphicFramePr>
          <p:cNvPr id="11" name="表格 10">
            <a:extLst>
              <a:ext uri="{FF2B5EF4-FFF2-40B4-BE49-F238E27FC236}">
                <a16:creationId xmlns:a16="http://schemas.microsoft.com/office/drawing/2014/main" id="{72A91B4A-47A1-444F-AD0A-6C2EE80124DE}"/>
              </a:ext>
            </a:extLst>
          </p:cNvPr>
          <p:cNvGraphicFramePr>
            <a:graphicFrameLocks noGrp="1"/>
          </p:cNvGraphicFramePr>
          <p:nvPr>
            <p:extLst>
              <p:ext uri="{D42A27DB-BD31-4B8C-83A1-F6EECF244321}">
                <p14:modId xmlns:p14="http://schemas.microsoft.com/office/powerpoint/2010/main" val="1191393838"/>
              </p:ext>
            </p:extLst>
          </p:nvPr>
        </p:nvGraphicFramePr>
        <p:xfrm>
          <a:off x="911697" y="2073720"/>
          <a:ext cx="5184303" cy="4707360"/>
        </p:xfrm>
        <a:graphic>
          <a:graphicData uri="http://schemas.openxmlformats.org/drawingml/2006/table">
            <a:tbl>
              <a:tblPr firstRow="1" firstCol="1" bandRow="1">
                <a:tableStyleId>{5C22544A-7EE6-4342-B048-85BDC9FD1C3A}</a:tableStyleId>
              </a:tblPr>
              <a:tblGrid>
                <a:gridCol w="612000">
                  <a:extLst>
                    <a:ext uri="{9D8B030D-6E8A-4147-A177-3AD203B41FA5}">
                      <a16:colId xmlns:a16="http://schemas.microsoft.com/office/drawing/2014/main" val="317230568"/>
                    </a:ext>
                  </a:extLst>
                </a:gridCol>
                <a:gridCol w="1051862">
                  <a:extLst>
                    <a:ext uri="{9D8B030D-6E8A-4147-A177-3AD203B41FA5}">
                      <a16:colId xmlns:a16="http://schemas.microsoft.com/office/drawing/2014/main" val="3028530648"/>
                    </a:ext>
                  </a:extLst>
                </a:gridCol>
                <a:gridCol w="1513840">
                  <a:extLst>
                    <a:ext uri="{9D8B030D-6E8A-4147-A177-3AD203B41FA5}">
                      <a16:colId xmlns:a16="http://schemas.microsoft.com/office/drawing/2014/main" val="312319252"/>
                    </a:ext>
                  </a:extLst>
                </a:gridCol>
                <a:gridCol w="985520">
                  <a:extLst>
                    <a:ext uri="{9D8B030D-6E8A-4147-A177-3AD203B41FA5}">
                      <a16:colId xmlns:a16="http://schemas.microsoft.com/office/drawing/2014/main" val="2382467584"/>
                    </a:ext>
                  </a:extLst>
                </a:gridCol>
                <a:gridCol w="203200">
                  <a:extLst>
                    <a:ext uri="{9D8B030D-6E8A-4147-A177-3AD203B41FA5}">
                      <a16:colId xmlns:a16="http://schemas.microsoft.com/office/drawing/2014/main" val="3470234723"/>
                    </a:ext>
                  </a:extLst>
                </a:gridCol>
                <a:gridCol w="817881">
                  <a:extLst>
                    <a:ext uri="{9D8B030D-6E8A-4147-A177-3AD203B41FA5}">
                      <a16:colId xmlns:a16="http://schemas.microsoft.com/office/drawing/2014/main" val="143661357"/>
                    </a:ext>
                  </a:extLst>
                </a:gridCol>
              </a:tblGrid>
              <a:tr h="684000">
                <a:tc>
                  <a:txBody>
                    <a:bodyPr/>
                    <a:lstStyle/>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序号</a:t>
                      </a:r>
                      <a:endParaRPr lang="zh-CN" sz="1600"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0EE"/>
                    </a:solidFill>
                  </a:tcPr>
                </a:tc>
                <a:tc>
                  <a:txBody>
                    <a:bodyPr/>
                    <a:lstStyle/>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乡镇</a:t>
                      </a:r>
                      <a:endParaRPr lang="en-US" altLang="zh-CN" sz="1600" kern="0">
                        <a:solidFill>
                          <a:srgbClr val="843E2D"/>
                        </a:solidFill>
                        <a:effectLst/>
                        <a:latin typeface="微软雅黑" panose="020B0503020204020204" pitchFamily="34" charset="-122"/>
                        <a:ea typeface="微软雅黑" panose="020B0503020204020204" pitchFamily="34" charset="-122"/>
                      </a:endParaRPr>
                    </a:p>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（街道）</a:t>
                      </a:r>
                      <a:endParaRPr lang="zh-CN" sz="1600"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0EE"/>
                    </a:solidFill>
                  </a:tcPr>
                </a:tc>
                <a:tc>
                  <a:txBody>
                    <a:bodyPr/>
                    <a:lstStyle/>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服务保障人口</a:t>
                      </a:r>
                      <a:endParaRPr lang="en-US" altLang="zh-CN" sz="1600" kern="0">
                        <a:solidFill>
                          <a:srgbClr val="843E2D"/>
                        </a:solidFill>
                        <a:effectLst/>
                        <a:latin typeface="微软雅黑" panose="020B0503020204020204" pitchFamily="34" charset="-122"/>
                        <a:ea typeface="微软雅黑" panose="020B0503020204020204" pitchFamily="34" charset="-122"/>
                      </a:endParaRPr>
                    </a:p>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（万人）</a:t>
                      </a:r>
                      <a:endParaRPr lang="zh-CN" sz="1600"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0EE"/>
                    </a:solidFill>
                  </a:tcPr>
                </a:tc>
                <a:tc gridSpan="3">
                  <a:txBody>
                    <a:bodyPr/>
                    <a:lstStyle/>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有效避难面积</a:t>
                      </a:r>
                      <a:endParaRPr lang="en-US" altLang="zh-CN" sz="1600" kern="0">
                        <a:solidFill>
                          <a:srgbClr val="843E2D"/>
                        </a:solidFill>
                        <a:effectLst/>
                        <a:latin typeface="微软雅黑" panose="020B0503020204020204" pitchFamily="34" charset="-122"/>
                        <a:ea typeface="微软雅黑" panose="020B0503020204020204" pitchFamily="34" charset="-122"/>
                      </a:endParaRPr>
                    </a:p>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控制指标（万平方米）</a:t>
                      </a:r>
                      <a:endParaRPr lang="zh-CN" sz="1600"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0EE"/>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829241719"/>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T w="38100" cmpd="sng">
                      <a:noFill/>
                    </a:lnT>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朝阳区</a:t>
                      </a:r>
                    </a:p>
                  </a:txBody>
                  <a:tcPr marL="68580" marR="68580" marT="0" marB="0" anchor="ctr">
                    <a:lnT w="38100" cmpd="sng">
                      <a:noFill/>
                    </a:lnT>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466.76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233.38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700.14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extLst>
                  <a:ext uri="{0D108BD9-81ED-4DB2-BD59-A6C34878D82A}">
                    <a16:rowId xmlns:a16="http://schemas.microsoft.com/office/drawing/2014/main" val="2930250461"/>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2</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建外街道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4.92</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2.46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7.38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2206453894"/>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3</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朝外街道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4.49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2.25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6.74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3518471827"/>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4</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呼家楼街道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7.17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3.58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10.75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1665442659"/>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5</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三里屯街道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4.37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2.19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6.56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512907414"/>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6</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左家庄街道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9.50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4.75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14.25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435070135"/>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7</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香河园街道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5.81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2.91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8.72</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2339726459"/>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8</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和平街街道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10.98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5.49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16.46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1646918238"/>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9</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安贞街道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7.71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3.85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11.56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4256170830"/>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10</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亚运村街道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9.16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4.58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13.74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2814450235"/>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11</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小关街道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8.38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4.19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12.57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1480759015"/>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12</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酒仙桥街道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8.64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4.32</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12.96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4156160218"/>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13</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麦子店街道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4.08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2.04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6.11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661054263"/>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14</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团结湖街道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4.34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2.17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6.51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2448559969"/>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15</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六里屯街道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10.17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5.09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15.26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3564968111"/>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16</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八里庄街道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13.26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6.63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19.89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965383827"/>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17</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双井街道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12.70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6.35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19.05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2219423509"/>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18</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劲松街道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13.97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6.98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20.95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4012292904"/>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19</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潘家园街道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13.56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6.78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20.33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2492523921"/>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20</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垡头街道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10.67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5.34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16.01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2482323018"/>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21</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南磨房乡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17.21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8.60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25.81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2342016821"/>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22</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高碑店乡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14.82</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7.41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22.23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1282163958"/>
                  </a:ext>
                </a:extLst>
              </a:tr>
            </a:tbl>
          </a:graphicData>
        </a:graphic>
      </p:graphicFrame>
      <p:sp>
        <p:nvSpPr>
          <p:cNvPr id="9" name="文本框 8">
            <a:extLst>
              <a:ext uri="{FF2B5EF4-FFF2-40B4-BE49-F238E27FC236}">
                <a16:creationId xmlns:a16="http://schemas.microsoft.com/office/drawing/2014/main" id="{DACA1A0C-326E-4786-BD82-26801D530723}"/>
              </a:ext>
            </a:extLst>
          </p:cNvPr>
          <p:cNvSpPr txBox="1"/>
          <p:nvPr/>
        </p:nvSpPr>
        <p:spPr>
          <a:xfrm>
            <a:off x="284480" y="972074"/>
            <a:ext cx="4692634"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4</a:t>
            </a:r>
            <a:r>
              <a:rPr lang="en-US" altLang="zh-CN"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紧急</a:t>
            </a:r>
            <a:r>
              <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避难场所发展布局</a:t>
            </a:r>
          </a:p>
        </p:txBody>
      </p:sp>
      <p:graphicFrame>
        <p:nvGraphicFramePr>
          <p:cNvPr id="16" name="表格 15">
            <a:extLst>
              <a:ext uri="{FF2B5EF4-FFF2-40B4-BE49-F238E27FC236}">
                <a16:creationId xmlns:a16="http://schemas.microsoft.com/office/drawing/2014/main" id="{2A70AD53-5CA4-4C72-A923-239A10B07456}"/>
              </a:ext>
            </a:extLst>
          </p:cNvPr>
          <p:cNvGraphicFramePr>
            <a:graphicFrameLocks noGrp="1"/>
          </p:cNvGraphicFramePr>
          <p:nvPr>
            <p:extLst>
              <p:ext uri="{D42A27DB-BD31-4B8C-83A1-F6EECF244321}">
                <p14:modId xmlns:p14="http://schemas.microsoft.com/office/powerpoint/2010/main" val="1646189030"/>
              </p:ext>
            </p:extLst>
          </p:nvPr>
        </p:nvGraphicFramePr>
        <p:xfrm>
          <a:off x="6096000" y="2073720"/>
          <a:ext cx="5273040" cy="4707360"/>
        </p:xfrm>
        <a:graphic>
          <a:graphicData uri="http://schemas.openxmlformats.org/drawingml/2006/table">
            <a:tbl>
              <a:tblPr firstRow="1" firstCol="1" bandRow="1">
                <a:tableStyleId>{5C22544A-7EE6-4342-B048-85BDC9FD1C3A}</a:tableStyleId>
              </a:tblPr>
              <a:tblGrid>
                <a:gridCol w="612000">
                  <a:extLst>
                    <a:ext uri="{9D8B030D-6E8A-4147-A177-3AD203B41FA5}">
                      <a16:colId xmlns:a16="http://schemas.microsoft.com/office/drawing/2014/main" val="317230568"/>
                    </a:ext>
                  </a:extLst>
                </a:gridCol>
                <a:gridCol w="1051862">
                  <a:extLst>
                    <a:ext uri="{9D8B030D-6E8A-4147-A177-3AD203B41FA5}">
                      <a16:colId xmlns:a16="http://schemas.microsoft.com/office/drawing/2014/main" val="3028530648"/>
                    </a:ext>
                  </a:extLst>
                </a:gridCol>
                <a:gridCol w="1513840">
                  <a:extLst>
                    <a:ext uri="{9D8B030D-6E8A-4147-A177-3AD203B41FA5}">
                      <a16:colId xmlns:a16="http://schemas.microsoft.com/office/drawing/2014/main" val="312319252"/>
                    </a:ext>
                  </a:extLst>
                </a:gridCol>
                <a:gridCol w="985520">
                  <a:extLst>
                    <a:ext uri="{9D8B030D-6E8A-4147-A177-3AD203B41FA5}">
                      <a16:colId xmlns:a16="http://schemas.microsoft.com/office/drawing/2014/main" val="2382467584"/>
                    </a:ext>
                  </a:extLst>
                </a:gridCol>
                <a:gridCol w="203200">
                  <a:extLst>
                    <a:ext uri="{9D8B030D-6E8A-4147-A177-3AD203B41FA5}">
                      <a16:colId xmlns:a16="http://schemas.microsoft.com/office/drawing/2014/main" val="3470234723"/>
                    </a:ext>
                  </a:extLst>
                </a:gridCol>
                <a:gridCol w="906618">
                  <a:extLst>
                    <a:ext uri="{9D8B030D-6E8A-4147-A177-3AD203B41FA5}">
                      <a16:colId xmlns:a16="http://schemas.microsoft.com/office/drawing/2014/main" val="143661357"/>
                    </a:ext>
                  </a:extLst>
                </a:gridCol>
              </a:tblGrid>
              <a:tr h="684000">
                <a:tc>
                  <a:txBody>
                    <a:bodyPr/>
                    <a:lstStyle/>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序号</a:t>
                      </a:r>
                      <a:endParaRPr lang="zh-CN" sz="1600"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0EE"/>
                    </a:solidFill>
                  </a:tcPr>
                </a:tc>
                <a:tc>
                  <a:txBody>
                    <a:bodyPr/>
                    <a:lstStyle/>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乡镇</a:t>
                      </a:r>
                      <a:endParaRPr lang="en-US" altLang="zh-CN" sz="1600" kern="0">
                        <a:solidFill>
                          <a:srgbClr val="843E2D"/>
                        </a:solidFill>
                        <a:effectLst/>
                        <a:latin typeface="微软雅黑" panose="020B0503020204020204" pitchFamily="34" charset="-122"/>
                        <a:ea typeface="微软雅黑" panose="020B0503020204020204" pitchFamily="34" charset="-122"/>
                      </a:endParaRPr>
                    </a:p>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（街道）</a:t>
                      </a:r>
                      <a:endParaRPr lang="zh-CN" sz="1600"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0EE"/>
                    </a:solidFill>
                  </a:tcPr>
                </a:tc>
                <a:tc>
                  <a:txBody>
                    <a:bodyPr/>
                    <a:lstStyle/>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服务保障人口</a:t>
                      </a:r>
                      <a:endParaRPr lang="en-US" altLang="zh-CN" sz="1600" kern="0">
                        <a:solidFill>
                          <a:srgbClr val="843E2D"/>
                        </a:solidFill>
                        <a:effectLst/>
                        <a:latin typeface="微软雅黑" panose="020B0503020204020204" pitchFamily="34" charset="-122"/>
                        <a:ea typeface="微软雅黑" panose="020B0503020204020204" pitchFamily="34" charset="-122"/>
                      </a:endParaRPr>
                    </a:p>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（万人）</a:t>
                      </a:r>
                      <a:endParaRPr lang="zh-CN" sz="1600"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0EE"/>
                    </a:solidFill>
                  </a:tcPr>
                </a:tc>
                <a:tc gridSpan="3">
                  <a:txBody>
                    <a:bodyPr/>
                    <a:lstStyle/>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有效避难面积</a:t>
                      </a:r>
                      <a:endParaRPr lang="en-US" altLang="zh-CN" sz="1600" kern="0">
                        <a:solidFill>
                          <a:srgbClr val="843E2D"/>
                        </a:solidFill>
                        <a:effectLst/>
                        <a:latin typeface="微软雅黑" panose="020B0503020204020204" pitchFamily="34" charset="-122"/>
                        <a:ea typeface="微软雅黑" panose="020B0503020204020204" pitchFamily="34" charset="-122"/>
                      </a:endParaRPr>
                    </a:p>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控制指标（万平方米）</a:t>
                      </a:r>
                      <a:endParaRPr lang="zh-CN" sz="1600"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0EE"/>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829241719"/>
                  </a:ext>
                </a:extLst>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23</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T w="38100" cmpd="sng">
                      <a:noFill/>
                    </a:lnT>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将台乡</a:t>
                      </a:r>
                    </a:p>
                  </a:txBody>
                  <a:tcPr marL="68580" marR="68580" marT="0" marB="0" anchor="ctr">
                    <a:lnT w="38100" cmpd="sng">
                      <a:noFill/>
                    </a:lnT>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7.26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3.63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10.89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extLst>
                  <a:ext uri="{0D108BD9-81ED-4DB2-BD59-A6C34878D82A}">
                    <a16:rowId xmlns:a16="http://schemas.microsoft.com/office/drawing/2014/main" val="2930250461"/>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24</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太阳宫乡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11.75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5.88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17.63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2206453894"/>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25</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大屯街道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17.91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8.95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26.86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3518471827"/>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26</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望京街道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19.77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9.88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29.65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1665442659"/>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27</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小红门乡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11.31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5.66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16.97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512907414"/>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28</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十八里店乡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24.09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12.04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36.13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435070135"/>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29</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平房乡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11.57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5.79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17.36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2339726459"/>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30</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东风乡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8.55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4.27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12.82</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1646918238"/>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31</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奥运村街道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14.83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7.41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22.24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4256170830"/>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32</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来广营乡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22.17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11.08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33.25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2814450235"/>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33</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常营乡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15.40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7.70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23.10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1480759015"/>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34</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三间房乡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14.83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7.41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22.24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4156160218"/>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35</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管庄乡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12.61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6.31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18.92</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661054263"/>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36</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金盏乡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11.19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5.59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16.78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2448559969"/>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37</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孙河乡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4.23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2.11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6.34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3564968111"/>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38</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崔各庄乡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14.47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7.23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21.70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965383827"/>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39</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东坝乡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16.79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8.39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25.18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2219423509"/>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40</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黑庄户乡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6.76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3.38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10.14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4012292904"/>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41</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豆各庄乡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7.27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3.63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10.90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2492523921"/>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42</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王四营乡</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7.39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3.70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11.09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2482323018"/>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43</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东湖街道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8.45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4.22</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12.67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2342016821"/>
                  </a:ext>
                </a:extLst>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44</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首都机场街道</a:t>
                      </a: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2.28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1.14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3.41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extLst>
                  <a:ext uri="{0D108BD9-81ED-4DB2-BD59-A6C34878D82A}">
                    <a16:rowId xmlns:a16="http://schemas.microsoft.com/office/drawing/2014/main" val="1282163958"/>
                  </a:ext>
                </a:extLst>
              </a:tr>
            </a:tbl>
          </a:graphicData>
        </a:graphic>
      </p:graphicFrame>
    </p:spTree>
    <p:extLst>
      <p:ext uri="{BB962C8B-B14F-4D97-AF65-F5344CB8AC3E}">
        <p14:creationId xmlns:p14="http://schemas.microsoft.com/office/powerpoint/2010/main" val="426869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09C43EFD-65AF-4C01-81BD-D4163B111E88}"/>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7034A05E-59F5-4D04-A7B2-C41A1D4D1ECD}"/>
              </a:ext>
            </a:extLst>
          </p:cNvPr>
          <p:cNvGrpSpPr/>
          <p:nvPr/>
        </p:nvGrpSpPr>
        <p:grpSpPr>
          <a:xfrm>
            <a:off x="345289" y="1432560"/>
            <a:ext cx="11501422" cy="5196605"/>
            <a:chOff x="1677297" y="2065135"/>
            <a:chExt cx="8837407" cy="3992942"/>
          </a:xfrm>
        </p:grpSpPr>
        <p:sp>
          <p:nvSpPr>
            <p:cNvPr id="15" name="任意多边形 3">
              <a:extLst>
                <a:ext uri="{FF2B5EF4-FFF2-40B4-BE49-F238E27FC236}">
                  <a16:creationId xmlns:a16="http://schemas.microsoft.com/office/drawing/2014/main" id="{20173190-9A2C-4E1A-8018-E6E1074396AA}"/>
                </a:ext>
              </a:extLst>
            </p:cNvPr>
            <p:cNvSpPr/>
            <p:nvPr/>
          </p:nvSpPr>
          <p:spPr>
            <a:xfrm>
              <a:off x="5290478" y="2065135"/>
              <a:ext cx="1611044" cy="1033450"/>
            </a:xfrm>
            <a:custGeom>
              <a:avLst/>
              <a:gdLst>
                <a:gd name="connsiteX0" fmla="*/ 829927 w 1675900"/>
                <a:gd name="connsiteY0" fmla="*/ 0 h 1075053"/>
                <a:gd name="connsiteX1" fmla="*/ 1135659 w 1675900"/>
                <a:gd name="connsiteY1" fmla="*/ 202626 h 1075053"/>
                <a:gd name="connsiteX2" fmla="*/ 1152087 w 1675900"/>
                <a:gd name="connsiteY2" fmla="*/ 255542 h 1075053"/>
                <a:gd name="connsiteX3" fmla="*/ 1181850 w 1675900"/>
                <a:gd name="connsiteY3" fmla="*/ 241237 h 1075053"/>
                <a:gd name="connsiteX4" fmla="*/ 1255984 w 1675900"/>
                <a:gd name="connsiteY4" fmla="*/ 230030 h 1075053"/>
                <a:gd name="connsiteX5" fmla="*/ 1485694 w 1675900"/>
                <a:gd name="connsiteY5" fmla="*/ 382272 h 1075053"/>
                <a:gd name="connsiteX6" fmla="*/ 1492422 w 1675900"/>
                <a:gd name="connsiteY6" fmla="*/ 415596 h 1075053"/>
                <a:gd name="connsiteX7" fmla="*/ 1540698 w 1675900"/>
                <a:gd name="connsiteY7" fmla="*/ 441795 h 1075053"/>
                <a:gd name="connsiteX8" fmla="*/ 1675900 w 1675900"/>
                <a:gd name="connsiteY8" fmla="*/ 696047 h 1075053"/>
                <a:gd name="connsiteX9" fmla="*/ 1369243 w 1675900"/>
                <a:gd name="connsiteY9" fmla="*/ 1002664 h 1075053"/>
                <a:gd name="connsiteX10" fmla="*/ 1249878 w 1675900"/>
                <a:gd name="connsiteY10" fmla="*/ 978569 h 1075053"/>
                <a:gd name="connsiteX11" fmla="*/ 1239409 w 1675900"/>
                <a:gd name="connsiteY11" fmla="*/ 972887 h 1075053"/>
                <a:gd name="connsiteX12" fmla="*/ 1216326 w 1675900"/>
                <a:gd name="connsiteY12" fmla="*/ 991930 h 1075053"/>
                <a:gd name="connsiteX13" fmla="*/ 1044871 w 1675900"/>
                <a:gd name="connsiteY13" fmla="*/ 1044295 h 1075053"/>
                <a:gd name="connsiteX14" fmla="*/ 873416 w 1675900"/>
                <a:gd name="connsiteY14" fmla="*/ 991930 h 1075053"/>
                <a:gd name="connsiteX15" fmla="*/ 866088 w 1675900"/>
                <a:gd name="connsiteY15" fmla="*/ 985885 h 1075053"/>
                <a:gd name="connsiteX16" fmla="*/ 821477 w 1675900"/>
                <a:gd name="connsiteY16" fmla="*/ 1022688 h 1075053"/>
                <a:gd name="connsiteX17" fmla="*/ 650022 w 1675900"/>
                <a:gd name="connsiteY17" fmla="*/ 1075053 h 1075053"/>
                <a:gd name="connsiteX18" fmla="*/ 395737 w 1675900"/>
                <a:gd name="connsiteY18" fmla="*/ 939869 h 1075053"/>
                <a:gd name="connsiteX19" fmla="*/ 393996 w 1675900"/>
                <a:gd name="connsiteY19" fmla="*/ 936661 h 1075053"/>
                <a:gd name="connsiteX20" fmla="*/ 375645 w 1675900"/>
                <a:gd name="connsiteY20" fmla="*/ 946621 h 1075053"/>
                <a:gd name="connsiteX21" fmla="*/ 270395 w 1675900"/>
                <a:gd name="connsiteY21" fmla="*/ 967867 h 1075053"/>
                <a:gd name="connsiteX22" fmla="*/ 0 w 1675900"/>
                <a:gd name="connsiteY22" fmla="*/ 697507 h 1075053"/>
                <a:gd name="connsiteX23" fmla="*/ 215901 w 1675900"/>
                <a:gd name="connsiteY23" fmla="*/ 432640 h 1075053"/>
                <a:gd name="connsiteX24" fmla="*/ 249506 w 1675900"/>
                <a:gd name="connsiteY24" fmla="*/ 429253 h 1075053"/>
                <a:gd name="connsiteX25" fmla="*/ 266037 w 1675900"/>
                <a:gd name="connsiteY25" fmla="*/ 347381 h 1075053"/>
                <a:gd name="connsiteX26" fmla="*/ 484956 w 1675900"/>
                <a:gd name="connsiteY26" fmla="*/ 202291 h 1075053"/>
                <a:gd name="connsiteX27" fmla="*/ 523105 w 1675900"/>
                <a:gd name="connsiteY27" fmla="*/ 206136 h 1075053"/>
                <a:gd name="connsiteX28" fmla="*/ 524195 w 1675900"/>
                <a:gd name="connsiteY28" fmla="*/ 202626 h 1075053"/>
                <a:gd name="connsiteX29" fmla="*/ 829927 w 1675900"/>
                <a:gd name="connsiteY29" fmla="*/ 0 h 107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5900" h="1075053">
                  <a:moveTo>
                    <a:pt x="829927" y="0"/>
                  </a:moveTo>
                  <a:cubicBezTo>
                    <a:pt x="967366" y="0"/>
                    <a:pt x="1085288" y="83551"/>
                    <a:pt x="1135659" y="202626"/>
                  </a:cubicBezTo>
                  <a:lnTo>
                    <a:pt x="1152087" y="255542"/>
                  </a:lnTo>
                  <a:lnTo>
                    <a:pt x="1181850" y="241237"/>
                  </a:lnTo>
                  <a:cubicBezTo>
                    <a:pt x="1205269" y="233954"/>
                    <a:pt x="1230168" y="230030"/>
                    <a:pt x="1255984" y="230030"/>
                  </a:cubicBezTo>
                  <a:cubicBezTo>
                    <a:pt x="1359248" y="230030"/>
                    <a:pt x="1447848" y="292806"/>
                    <a:pt x="1485694" y="382272"/>
                  </a:cubicBezTo>
                  <a:lnTo>
                    <a:pt x="1492422" y="415596"/>
                  </a:lnTo>
                  <a:lnTo>
                    <a:pt x="1540698" y="441795"/>
                  </a:lnTo>
                  <a:cubicBezTo>
                    <a:pt x="1622269" y="496897"/>
                    <a:pt x="1675900" y="590210"/>
                    <a:pt x="1675900" y="696047"/>
                  </a:cubicBezTo>
                  <a:cubicBezTo>
                    <a:pt x="1675900" y="865387"/>
                    <a:pt x="1538605" y="1002664"/>
                    <a:pt x="1369243" y="1002664"/>
                  </a:cubicBezTo>
                  <a:cubicBezTo>
                    <a:pt x="1326903" y="1002664"/>
                    <a:pt x="1286566" y="994084"/>
                    <a:pt x="1249878" y="978569"/>
                  </a:cubicBezTo>
                  <a:lnTo>
                    <a:pt x="1239409" y="972887"/>
                  </a:lnTo>
                  <a:lnTo>
                    <a:pt x="1216326" y="991930"/>
                  </a:lnTo>
                  <a:cubicBezTo>
                    <a:pt x="1167383" y="1024991"/>
                    <a:pt x="1108382" y="1044295"/>
                    <a:pt x="1044871" y="1044295"/>
                  </a:cubicBezTo>
                  <a:cubicBezTo>
                    <a:pt x="981360" y="1044295"/>
                    <a:pt x="922359" y="1024991"/>
                    <a:pt x="873416" y="991930"/>
                  </a:cubicBezTo>
                  <a:lnTo>
                    <a:pt x="866088" y="985885"/>
                  </a:lnTo>
                  <a:lnTo>
                    <a:pt x="821477" y="1022688"/>
                  </a:lnTo>
                  <a:cubicBezTo>
                    <a:pt x="772534" y="1055749"/>
                    <a:pt x="713533" y="1075053"/>
                    <a:pt x="650022" y="1075053"/>
                  </a:cubicBezTo>
                  <a:cubicBezTo>
                    <a:pt x="544171" y="1075053"/>
                    <a:pt x="450846" y="1021429"/>
                    <a:pt x="395737" y="939869"/>
                  </a:cubicBezTo>
                  <a:lnTo>
                    <a:pt x="393996" y="936661"/>
                  </a:lnTo>
                  <a:lnTo>
                    <a:pt x="375645" y="946621"/>
                  </a:lnTo>
                  <a:cubicBezTo>
                    <a:pt x="343295" y="960302"/>
                    <a:pt x="307729" y="967867"/>
                    <a:pt x="270395" y="967867"/>
                  </a:cubicBezTo>
                  <a:cubicBezTo>
                    <a:pt x="121060" y="967867"/>
                    <a:pt x="0" y="846823"/>
                    <a:pt x="0" y="697507"/>
                  </a:cubicBezTo>
                  <a:cubicBezTo>
                    <a:pt x="0" y="566856"/>
                    <a:pt x="92686" y="457850"/>
                    <a:pt x="215901" y="432640"/>
                  </a:cubicBezTo>
                  <a:lnTo>
                    <a:pt x="249506" y="429253"/>
                  </a:lnTo>
                  <a:lnTo>
                    <a:pt x="266037" y="347381"/>
                  </a:lnTo>
                  <a:cubicBezTo>
                    <a:pt x="302105" y="262118"/>
                    <a:pt x="386543" y="202291"/>
                    <a:pt x="484956" y="202291"/>
                  </a:cubicBezTo>
                  <a:lnTo>
                    <a:pt x="523105" y="206136"/>
                  </a:lnTo>
                  <a:lnTo>
                    <a:pt x="524195" y="202626"/>
                  </a:lnTo>
                  <a:cubicBezTo>
                    <a:pt x="574566" y="83551"/>
                    <a:pt x="692488" y="0"/>
                    <a:pt x="829927" y="0"/>
                  </a:cubicBezTo>
                  <a:close/>
                </a:path>
              </a:pathLst>
            </a:custGeom>
            <a:solidFill>
              <a:srgbClr val="843E2D"/>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6" name="任意多边形 6">
              <a:extLst>
                <a:ext uri="{FF2B5EF4-FFF2-40B4-BE49-F238E27FC236}">
                  <a16:creationId xmlns:a16="http://schemas.microsoft.com/office/drawing/2014/main" id="{38BCD4DC-7679-4164-96BA-5CF34049F90A}"/>
                </a:ext>
              </a:extLst>
            </p:cNvPr>
            <p:cNvSpPr/>
            <p:nvPr/>
          </p:nvSpPr>
          <p:spPr>
            <a:xfrm>
              <a:off x="2191657" y="2065135"/>
              <a:ext cx="1611044" cy="1033450"/>
            </a:xfrm>
            <a:custGeom>
              <a:avLst/>
              <a:gdLst>
                <a:gd name="connsiteX0" fmla="*/ 829927 w 1675900"/>
                <a:gd name="connsiteY0" fmla="*/ 0 h 1075053"/>
                <a:gd name="connsiteX1" fmla="*/ 1135659 w 1675900"/>
                <a:gd name="connsiteY1" fmla="*/ 202626 h 1075053"/>
                <a:gd name="connsiteX2" fmla="*/ 1152087 w 1675900"/>
                <a:gd name="connsiteY2" fmla="*/ 255542 h 1075053"/>
                <a:gd name="connsiteX3" fmla="*/ 1181850 w 1675900"/>
                <a:gd name="connsiteY3" fmla="*/ 241237 h 1075053"/>
                <a:gd name="connsiteX4" fmla="*/ 1255984 w 1675900"/>
                <a:gd name="connsiteY4" fmla="*/ 230030 h 1075053"/>
                <a:gd name="connsiteX5" fmla="*/ 1485694 w 1675900"/>
                <a:gd name="connsiteY5" fmla="*/ 382272 h 1075053"/>
                <a:gd name="connsiteX6" fmla="*/ 1492422 w 1675900"/>
                <a:gd name="connsiteY6" fmla="*/ 415596 h 1075053"/>
                <a:gd name="connsiteX7" fmla="*/ 1540698 w 1675900"/>
                <a:gd name="connsiteY7" fmla="*/ 441795 h 1075053"/>
                <a:gd name="connsiteX8" fmla="*/ 1675900 w 1675900"/>
                <a:gd name="connsiteY8" fmla="*/ 696047 h 1075053"/>
                <a:gd name="connsiteX9" fmla="*/ 1369243 w 1675900"/>
                <a:gd name="connsiteY9" fmla="*/ 1002664 h 1075053"/>
                <a:gd name="connsiteX10" fmla="*/ 1249878 w 1675900"/>
                <a:gd name="connsiteY10" fmla="*/ 978569 h 1075053"/>
                <a:gd name="connsiteX11" fmla="*/ 1239409 w 1675900"/>
                <a:gd name="connsiteY11" fmla="*/ 972887 h 1075053"/>
                <a:gd name="connsiteX12" fmla="*/ 1216326 w 1675900"/>
                <a:gd name="connsiteY12" fmla="*/ 991930 h 1075053"/>
                <a:gd name="connsiteX13" fmla="*/ 1044871 w 1675900"/>
                <a:gd name="connsiteY13" fmla="*/ 1044295 h 1075053"/>
                <a:gd name="connsiteX14" fmla="*/ 873416 w 1675900"/>
                <a:gd name="connsiteY14" fmla="*/ 991930 h 1075053"/>
                <a:gd name="connsiteX15" fmla="*/ 866088 w 1675900"/>
                <a:gd name="connsiteY15" fmla="*/ 985885 h 1075053"/>
                <a:gd name="connsiteX16" fmla="*/ 821477 w 1675900"/>
                <a:gd name="connsiteY16" fmla="*/ 1022688 h 1075053"/>
                <a:gd name="connsiteX17" fmla="*/ 650022 w 1675900"/>
                <a:gd name="connsiteY17" fmla="*/ 1075053 h 1075053"/>
                <a:gd name="connsiteX18" fmla="*/ 395737 w 1675900"/>
                <a:gd name="connsiteY18" fmla="*/ 939869 h 1075053"/>
                <a:gd name="connsiteX19" fmla="*/ 393996 w 1675900"/>
                <a:gd name="connsiteY19" fmla="*/ 936661 h 1075053"/>
                <a:gd name="connsiteX20" fmla="*/ 375645 w 1675900"/>
                <a:gd name="connsiteY20" fmla="*/ 946621 h 1075053"/>
                <a:gd name="connsiteX21" fmla="*/ 270395 w 1675900"/>
                <a:gd name="connsiteY21" fmla="*/ 967867 h 1075053"/>
                <a:gd name="connsiteX22" fmla="*/ 0 w 1675900"/>
                <a:gd name="connsiteY22" fmla="*/ 697507 h 1075053"/>
                <a:gd name="connsiteX23" fmla="*/ 215901 w 1675900"/>
                <a:gd name="connsiteY23" fmla="*/ 432640 h 1075053"/>
                <a:gd name="connsiteX24" fmla="*/ 249506 w 1675900"/>
                <a:gd name="connsiteY24" fmla="*/ 429253 h 1075053"/>
                <a:gd name="connsiteX25" fmla="*/ 266037 w 1675900"/>
                <a:gd name="connsiteY25" fmla="*/ 347381 h 1075053"/>
                <a:gd name="connsiteX26" fmla="*/ 484956 w 1675900"/>
                <a:gd name="connsiteY26" fmla="*/ 202291 h 1075053"/>
                <a:gd name="connsiteX27" fmla="*/ 523105 w 1675900"/>
                <a:gd name="connsiteY27" fmla="*/ 206136 h 1075053"/>
                <a:gd name="connsiteX28" fmla="*/ 524195 w 1675900"/>
                <a:gd name="connsiteY28" fmla="*/ 202626 h 1075053"/>
                <a:gd name="connsiteX29" fmla="*/ 829927 w 1675900"/>
                <a:gd name="connsiteY29" fmla="*/ 0 h 107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5900" h="1075053">
                  <a:moveTo>
                    <a:pt x="829927" y="0"/>
                  </a:moveTo>
                  <a:cubicBezTo>
                    <a:pt x="967366" y="0"/>
                    <a:pt x="1085288" y="83551"/>
                    <a:pt x="1135659" y="202626"/>
                  </a:cubicBezTo>
                  <a:lnTo>
                    <a:pt x="1152087" y="255542"/>
                  </a:lnTo>
                  <a:lnTo>
                    <a:pt x="1181850" y="241237"/>
                  </a:lnTo>
                  <a:cubicBezTo>
                    <a:pt x="1205269" y="233954"/>
                    <a:pt x="1230168" y="230030"/>
                    <a:pt x="1255984" y="230030"/>
                  </a:cubicBezTo>
                  <a:cubicBezTo>
                    <a:pt x="1359248" y="230030"/>
                    <a:pt x="1447848" y="292806"/>
                    <a:pt x="1485694" y="382272"/>
                  </a:cubicBezTo>
                  <a:lnTo>
                    <a:pt x="1492422" y="415596"/>
                  </a:lnTo>
                  <a:lnTo>
                    <a:pt x="1540698" y="441795"/>
                  </a:lnTo>
                  <a:cubicBezTo>
                    <a:pt x="1622269" y="496897"/>
                    <a:pt x="1675900" y="590210"/>
                    <a:pt x="1675900" y="696047"/>
                  </a:cubicBezTo>
                  <a:cubicBezTo>
                    <a:pt x="1675900" y="865387"/>
                    <a:pt x="1538605" y="1002664"/>
                    <a:pt x="1369243" y="1002664"/>
                  </a:cubicBezTo>
                  <a:cubicBezTo>
                    <a:pt x="1326903" y="1002664"/>
                    <a:pt x="1286566" y="994084"/>
                    <a:pt x="1249878" y="978569"/>
                  </a:cubicBezTo>
                  <a:lnTo>
                    <a:pt x="1239409" y="972887"/>
                  </a:lnTo>
                  <a:lnTo>
                    <a:pt x="1216326" y="991930"/>
                  </a:lnTo>
                  <a:cubicBezTo>
                    <a:pt x="1167383" y="1024991"/>
                    <a:pt x="1108382" y="1044295"/>
                    <a:pt x="1044871" y="1044295"/>
                  </a:cubicBezTo>
                  <a:cubicBezTo>
                    <a:pt x="981360" y="1044295"/>
                    <a:pt x="922359" y="1024991"/>
                    <a:pt x="873416" y="991930"/>
                  </a:cubicBezTo>
                  <a:lnTo>
                    <a:pt x="866088" y="985885"/>
                  </a:lnTo>
                  <a:lnTo>
                    <a:pt x="821477" y="1022688"/>
                  </a:lnTo>
                  <a:cubicBezTo>
                    <a:pt x="772534" y="1055749"/>
                    <a:pt x="713533" y="1075053"/>
                    <a:pt x="650022" y="1075053"/>
                  </a:cubicBezTo>
                  <a:cubicBezTo>
                    <a:pt x="544171" y="1075053"/>
                    <a:pt x="450846" y="1021429"/>
                    <a:pt x="395737" y="939869"/>
                  </a:cubicBezTo>
                  <a:lnTo>
                    <a:pt x="393996" y="936661"/>
                  </a:lnTo>
                  <a:lnTo>
                    <a:pt x="375645" y="946621"/>
                  </a:lnTo>
                  <a:cubicBezTo>
                    <a:pt x="343295" y="960302"/>
                    <a:pt x="307729" y="967867"/>
                    <a:pt x="270395" y="967867"/>
                  </a:cubicBezTo>
                  <a:cubicBezTo>
                    <a:pt x="121060" y="967867"/>
                    <a:pt x="0" y="846823"/>
                    <a:pt x="0" y="697507"/>
                  </a:cubicBezTo>
                  <a:cubicBezTo>
                    <a:pt x="0" y="566856"/>
                    <a:pt x="92686" y="457850"/>
                    <a:pt x="215901" y="432640"/>
                  </a:cubicBezTo>
                  <a:lnTo>
                    <a:pt x="249506" y="429253"/>
                  </a:lnTo>
                  <a:lnTo>
                    <a:pt x="266037" y="347381"/>
                  </a:lnTo>
                  <a:cubicBezTo>
                    <a:pt x="302105" y="262118"/>
                    <a:pt x="386543" y="202291"/>
                    <a:pt x="484956" y="202291"/>
                  </a:cubicBezTo>
                  <a:lnTo>
                    <a:pt x="523105" y="206136"/>
                  </a:lnTo>
                  <a:lnTo>
                    <a:pt x="524195" y="202626"/>
                  </a:lnTo>
                  <a:cubicBezTo>
                    <a:pt x="574566" y="83551"/>
                    <a:pt x="692488" y="0"/>
                    <a:pt x="829927" y="0"/>
                  </a:cubicBezTo>
                  <a:close/>
                </a:path>
              </a:pathLst>
            </a:custGeom>
            <a:solidFill>
              <a:srgbClr val="843E2D"/>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任意多边形 7">
              <a:extLst>
                <a:ext uri="{FF2B5EF4-FFF2-40B4-BE49-F238E27FC236}">
                  <a16:creationId xmlns:a16="http://schemas.microsoft.com/office/drawing/2014/main" id="{3CD25354-BB2E-4B4F-B593-3D52D048A3FE}"/>
                </a:ext>
              </a:extLst>
            </p:cNvPr>
            <p:cNvSpPr/>
            <p:nvPr/>
          </p:nvSpPr>
          <p:spPr>
            <a:xfrm>
              <a:off x="8389299" y="2065135"/>
              <a:ext cx="1611044" cy="1033450"/>
            </a:xfrm>
            <a:custGeom>
              <a:avLst/>
              <a:gdLst>
                <a:gd name="connsiteX0" fmla="*/ 829927 w 1675900"/>
                <a:gd name="connsiteY0" fmla="*/ 0 h 1075053"/>
                <a:gd name="connsiteX1" fmla="*/ 1135659 w 1675900"/>
                <a:gd name="connsiteY1" fmla="*/ 202626 h 1075053"/>
                <a:gd name="connsiteX2" fmla="*/ 1152087 w 1675900"/>
                <a:gd name="connsiteY2" fmla="*/ 255542 h 1075053"/>
                <a:gd name="connsiteX3" fmla="*/ 1181850 w 1675900"/>
                <a:gd name="connsiteY3" fmla="*/ 241237 h 1075053"/>
                <a:gd name="connsiteX4" fmla="*/ 1255984 w 1675900"/>
                <a:gd name="connsiteY4" fmla="*/ 230030 h 1075053"/>
                <a:gd name="connsiteX5" fmla="*/ 1485694 w 1675900"/>
                <a:gd name="connsiteY5" fmla="*/ 382272 h 1075053"/>
                <a:gd name="connsiteX6" fmla="*/ 1492422 w 1675900"/>
                <a:gd name="connsiteY6" fmla="*/ 415596 h 1075053"/>
                <a:gd name="connsiteX7" fmla="*/ 1540698 w 1675900"/>
                <a:gd name="connsiteY7" fmla="*/ 441795 h 1075053"/>
                <a:gd name="connsiteX8" fmla="*/ 1675900 w 1675900"/>
                <a:gd name="connsiteY8" fmla="*/ 696047 h 1075053"/>
                <a:gd name="connsiteX9" fmla="*/ 1369243 w 1675900"/>
                <a:gd name="connsiteY9" fmla="*/ 1002664 h 1075053"/>
                <a:gd name="connsiteX10" fmla="*/ 1249878 w 1675900"/>
                <a:gd name="connsiteY10" fmla="*/ 978569 h 1075053"/>
                <a:gd name="connsiteX11" fmla="*/ 1239409 w 1675900"/>
                <a:gd name="connsiteY11" fmla="*/ 972887 h 1075053"/>
                <a:gd name="connsiteX12" fmla="*/ 1216326 w 1675900"/>
                <a:gd name="connsiteY12" fmla="*/ 991930 h 1075053"/>
                <a:gd name="connsiteX13" fmla="*/ 1044871 w 1675900"/>
                <a:gd name="connsiteY13" fmla="*/ 1044295 h 1075053"/>
                <a:gd name="connsiteX14" fmla="*/ 873416 w 1675900"/>
                <a:gd name="connsiteY14" fmla="*/ 991930 h 1075053"/>
                <a:gd name="connsiteX15" fmla="*/ 866088 w 1675900"/>
                <a:gd name="connsiteY15" fmla="*/ 985885 h 1075053"/>
                <a:gd name="connsiteX16" fmla="*/ 821477 w 1675900"/>
                <a:gd name="connsiteY16" fmla="*/ 1022688 h 1075053"/>
                <a:gd name="connsiteX17" fmla="*/ 650022 w 1675900"/>
                <a:gd name="connsiteY17" fmla="*/ 1075053 h 1075053"/>
                <a:gd name="connsiteX18" fmla="*/ 395737 w 1675900"/>
                <a:gd name="connsiteY18" fmla="*/ 939869 h 1075053"/>
                <a:gd name="connsiteX19" fmla="*/ 393996 w 1675900"/>
                <a:gd name="connsiteY19" fmla="*/ 936661 h 1075053"/>
                <a:gd name="connsiteX20" fmla="*/ 375645 w 1675900"/>
                <a:gd name="connsiteY20" fmla="*/ 946621 h 1075053"/>
                <a:gd name="connsiteX21" fmla="*/ 270395 w 1675900"/>
                <a:gd name="connsiteY21" fmla="*/ 967867 h 1075053"/>
                <a:gd name="connsiteX22" fmla="*/ 0 w 1675900"/>
                <a:gd name="connsiteY22" fmla="*/ 697507 h 1075053"/>
                <a:gd name="connsiteX23" fmla="*/ 215901 w 1675900"/>
                <a:gd name="connsiteY23" fmla="*/ 432640 h 1075053"/>
                <a:gd name="connsiteX24" fmla="*/ 249506 w 1675900"/>
                <a:gd name="connsiteY24" fmla="*/ 429253 h 1075053"/>
                <a:gd name="connsiteX25" fmla="*/ 266037 w 1675900"/>
                <a:gd name="connsiteY25" fmla="*/ 347381 h 1075053"/>
                <a:gd name="connsiteX26" fmla="*/ 484956 w 1675900"/>
                <a:gd name="connsiteY26" fmla="*/ 202291 h 1075053"/>
                <a:gd name="connsiteX27" fmla="*/ 523105 w 1675900"/>
                <a:gd name="connsiteY27" fmla="*/ 206136 h 1075053"/>
                <a:gd name="connsiteX28" fmla="*/ 524195 w 1675900"/>
                <a:gd name="connsiteY28" fmla="*/ 202626 h 1075053"/>
                <a:gd name="connsiteX29" fmla="*/ 829927 w 1675900"/>
                <a:gd name="connsiteY29" fmla="*/ 0 h 107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5900" h="1075053">
                  <a:moveTo>
                    <a:pt x="829927" y="0"/>
                  </a:moveTo>
                  <a:cubicBezTo>
                    <a:pt x="967366" y="0"/>
                    <a:pt x="1085288" y="83551"/>
                    <a:pt x="1135659" y="202626"/>
                  </a:cubicBezTo>
                  <a:lnTo>
                    <a:pt x="1152087" y="255542"/>
                  </a:lnTo>
                  <a:lnTo>
                    <a:pt x="1181850" y="241237"/>
                  </a:lnTo>
                  <a:cubicBezTo>
                    <a:pt x="1205269" y="233954"/>
                    <a:pt x="1230168" y="230030"/>
                    <a:pt x="1255984" y="230030"/>
                  </a:cubicBezTo>
                  <a:cubicBezTo>
                    <a:pt x="1359248" y="230030"/>
                    <a:pt x="1447848" y="292806"/>
                    <a:pt x="1485694" y="382272"/>
                  </a:cubicBezTo>
                  <a:lnTo>
                    <a:pt x="1492422" y="415596"/>
                  </a:lnTo>
                  <a:lnTo>
                    <a:pt x="1540698" y="441795"/>
                  </a:lnTo>
                  <a:cubicBezTo>
                    <a:pt x="1622269" y="496897"/>
                    <a:pt x="1675900" y="590210"/>
                    <a:pt x="1675900" y="696047"/>
                  </a:cubicBezTo>
                  <a:cubicBezTo>
                    <a:pt x="1675900" y="865387"/>
                    <a:pt x="1538605" y="1002664"/>
                    <a:pt x="1369243" y="1002664"/>
                  </a:cubicBezTo>
                  <a:cubicBezTo>
                    <a:pt x="1326903" y="1002664"/>
                    <a:pt x="1286566" y="994084"/>
                    <a:pt x="1249878" y="978569"/>
                  </a:cubicBezTo>
                  <a:lnTo>
                    <a:pt x="1239409" y="972887"/>
                  </a:lnTo>
                  <a:lnTo>
                    <a:pt x="1216326" y="991930"/>
                  </a:lnTo>
                  <a:cubicBezTo>
                    <a:pt x="1167383" y="1024991"/>
                    <a:pt x="1108382" y="1044295"/>
                    <a:pt x="1044871" y="1044295"/>
                  </a:cubicBezTo>
                  <a:cubicBezTo>
                    <a:pt x="981360" y="1044295"/>
                    <a:pt x="922359" y="1024991"/>
                    <a:pt x="873416" y="991930"/>
                  </a:cubicBezTo>
                  <a:lnTo>
                    <a:pt x="866088" y="985885"/>
                  </a:lnTo>
                  <a:lnTo>
                    <a:pt x="821477" y="1022688"/>
                  </a:lnTo>
                  <a:cubicBezTo>
                    <a:pt x="772534" y="1055749"/>
                    <a:pt x="713533" y="1075053"/>
                    <a:pt x="650022" y="1075053"/>
                  </a:cubicBezTo>
                  <a:cubicBezTo>
                    <a:pt x="544171" y="1075053"/>
                    <a:pt x="450846" y="1021429"/>
                    <a:pt x="395737" y="939869"/>
                  </a:cubicBezTo>
                  <a:lnTo>
                    <a:pt x="393996" y="936661"/>
                  </a:lnTo>
                  <a:lnTo>
                    <a:pt x="375645" y="946621"/>
                  </a:lnTo>
                  <a:cubicBezTo>
                    <a:pt x="343295" y="960302"/>
                    <a:pt x="307729" y="967867"/>
                    <a:pt x="270395" y="967867"/>
                  </a:cubicBezTo>
                  <a:cubicBezTo>
                    <a:pt x="121060" y="967867"/>
                    <a:pt x="0" y="846823"/>
                    <a:pt x="0" y="697507"/>
                  </a:cubicBezTo>
                  <a:cubicBezTo>
                    <a:pt x="0" y="566856"/>
                    <a:pt x="92686" y="457850"/>
                    <a:pt x="215901" y="432640"/>
                  </a:cubicBezTo>
                  <a:lnTo>
                    <a:pt x="249506" y="429253"/>
                  </a:lnTo>
                  <a:lnTo>
                    <a:pt x="266037" y="347381"/>
                  </a:lnTo>
                  <a:cubicBezTo>
                    <a:pt x="302105" y="262118"/>
                    <a:pt x="386543" y="202291"/>
                    <a:pt x="484956" y="202291"/>
                  </a:cubicBezTo>
                  <a:lnTo>
                    <a:pt x="523105" y="206136"/>
                  </a:lnTo>
                  <a:lnTo>
                    <a:pt x="524195" y="202626"/>
                  </a:lnTo>
                  <a:cubicBezTo>
                    <a:pt x="574566" y="83551"/>
                    <a:pt x="692488" y="0"/>
                    <a:pt x="829927" y="0"/>
                  </a:cubicBezTo>
                  <a:close/>
                </a:path>
              </a:pathLst>
            </a:custGeom>
            <a:solidFill>
              <a:srgbClr val="843E2D"/>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8AD9454D-ED72-47C4-A274-13962230E89B}"/>
                </a:ext>
              </a:extLst>
            </p:cNvPr>
            <p:cNvSpPr txBox="1"/>
            <p:nvPr/>
          </p:nvSpPr>
          <p:spPr>
            <a:xfrm>
              <a:off x="1809077" y="3162037"/>
              <a:ext cx="2225040" cy="638517"/>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zh-CN" sz="2400" b="1">
                  <a:solidFill>
                    <a:srgbClr val="843E2D"/>
                  </a:solidFill>
                  <a:effectLst/>
                  <a:latin typeface="微软雅黑" panose="020B0503020204020204" pitchFamily="34" charset="-122"/>
                  <a:ea typeface="微软雅黑" panose="020B0503020204020204" pitchFamily="34" charset="-122"/>
                </a:rPr>
                <a:t>综合性</a:t>
              </a:r>
              <a:endParaRPr lang="en-US" altLang="zh-CN" sz="2400" b="1">
                <a:solidFill>
                  <a:srgbClr val="843E2D"/>
                </a:solidFill>
                <a:effectLst/>
                <a:latin typeface="微软雅黑" panose="020B0503020204020204" pitchFamily="34" charset="-122"/>
                <a:ea typeface="微软雅黑" panose="020B0503020204020204" pitchFamily="34" charset="-122"/>
              </a:endParaRPr>
            </a:p>
            <a:p>
              <a:pPr algn="ctr"/>
              <a:r>
                <a:rPr lang="zh-CN" altLang="zh-CN" sz="2400" b="1">
                  <a:solidFill>
                    <a:srgbClr val="843E2D"/>
                  </a:solidFill>
                  <a:effectLst/>
                  <a:latin typeface="微软雅黑" panose="020B0503020204020204" pitchFamily="34" charset="-122"/>
                  <a:ea typeface="微软雅黑" panose="020B0503020204020204" pitchFamily="34" charset="-122"/>
                </a:rPr>
                <a:t>应急避难场所</a:t>
              </a:r>
              <a:endParaRPr lang="zh-CN" altLang="en-US" sz="2400" b="1" dirty="0">
                <a:solidFill>
                  <a:srgbClr val="843E2D"/>
                </a:solidFill>
                <a:effectLst/>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E346CC1B-54B4-48F4-AEE9-93875B48C7EB}"/>
                </a:ext>
              </a:extLst>
            </p:cNvPr>
            <p:cNvSpPr txBox="1"/>
            <p:nvPr/>
          </p:nvSpPr>
          <p:spPr>
            <a:xfrm>
              <a:off x="1677297" y="3800554"/>
              <a:ext cx="2489535" cy="2257523"/>
            </a:xfrm>
            <a:prstGeom prst="rect">
              <a:avLst/>
            </a:prstGeom>
            <a:noFill/>
          </p:spPr>
          <p:txBody>
            <a:bodyPr wrap="square" rtlCol="0">
              <a:spAutoFit/>
            </a:bodyPr>
            <a:lstStyle/>
            <a:p>
              <a:pPr algn="just">
                <a:lnSpc>
                  <a:spcPct val="130000"/>
                </a:lnSpc>
              </a:pPr>
              <a:r>
                <a:rPr lang="en-US" altLang="zh-CN">
                  <a:latin typeface="微软雅黑" panose="020B0503020204020204" pitchFamily="34" charset="-122"/>
                  <a:ea typeface="微软雅黑" panose="020B0503020204020204" pitchFamily="34" charset="-122"/>
                </a:rPr>
                <a:t>2025</a:t>
              </a:r>
              <a:r>
                <a:rPr lang="zh-CN" altLang="zh-CN">
                  <a:latin typeface="微软雅黑" panose="020B0503020204020204" pitchFamily="34" charset="-122"/>
                  <a:ea typeface="微软雅黑" panose="020B0503020204020204" pitchFamily="34" charset="-122"/>
                </a:rPr>
                <a:t>年底前，综合性应急避难场所至少可满足</a:t>
              </a:r>
              <a:r>
                <a:rPr lang="zh-CN" altLang="en-US">
                  <a:latin typeface="微软雅黑" panose="020B0503020204020204" pitchFamily="34" charset="-122"/>
                  <a:ea typeface="微软雅黑" panose="020B0503020204020204" pitchFamily="34" charset="-122"/>
                </a:rPr>
                <a:t>朝阳</a:t>
              </a:r>
              <a:r>
                <a:rPr lang="zh-CN" altLang="zh-CN">
                  <a:latin typeface="微软雅黑" panose="020B0503020204020204" pitchFamily="34" charset="-122"/>
                  <a:ea typeface="微软雅黑" panose="020B0503020204020204" pitchFamily="34" charset="-122"/>
                </a:rPr>
                <a:t>区所需应急避难总人数的</a:t>
              </a:r>
              <a:r>
                <a:rPr lang="en-US" altLang="zh-CN">
                  <a:latin typeface="微软雅黑" panose="020B0503020204020204" pitchFamily="34" charset="-122"/>
                  <a:ea typeface="微软雅黑" panose="020B0503020204020204" pitchFamily="34" charset="-122"/>
                </a:rPr>
                <a:t>60%</a:t>
              </a:r>
              <a:r>
                <a:rPr lang="zh-CN" altLang="zh-CN">
                  <a:latin typeface="微软雅黑" panose="020B0503020204020204" pitchFamily="34" charset="-122"/>
                  <a:ea typeface="微软雅黑" panose="020B0503020204020204" pitchFamily="34" charset="-122"/>
                </a:rPr>
                <a:t>，室内可容纳避难人数不低于室内外可容纳避难人数的</a:t>
              </a:r>
              <a:r>
                <a:rPr lang="en-US" altLang="zh-CN">
                  <a:latin typeface="微软雅黑" panose="020B0503020204020204" pitchFamily="34" charset="-122"/>
                  <a:ea typeface="微软雅黑" panose="020B0503020204020204" pitchFamily="34" charset="-122"/>
                </a:rPr>
                <a:t>20%</a:t>
              </a:r>
              <a:r>
                <a:rPr lang="zh-CN" altLang="zh-CN">
                  <a:latin typeface="微软雅黑" panose="020B0503020204020204" pitchFamily="34" charset="-122"/>
                  <a:ea typeface="微软雅黑" panose="020B0503020204020204" pitchFamily="34" charset="-122"/>
                </a:rPr>
                <a:t>。</a:t>
              </a:r>
            </a:p>
            <a:p>
              <a:pPr algn="just">
                <a:lnSpc>
                  <a:spcPct val="130000"/>
                </a:lnSpc>
              </a:pPr>
              <a:r>
                <a:rPr lang="en-US" altLang="zh-CN">
                  <a:latin typeface="微软雅黑" panose="020B0503020204020204" pitchFamily="34" charset="-122"/>
                  <a:ea typeface="微软雅黑" panose="020B0503020204020204" pitchFamily="34" charset="-122"/>
                </a:rPr>
                <a:t>2035</a:t>
              </a:r>
              <a:r>
                <a:rPr lang="zh-CN" altLang="zh-CN">
                  <a:latin typeface="微软雅黑" panose="020B0503020204020204" pitchFamily="34" charset="-122"/>
                  <a:ea typeface="微软雅黑" panose="020B0503020204020204" pitchFamily="34" charset="-122"/>
                </a:rPr>
                <a:t>年，综合性应急避难场所可满足</a:t>
              </a:r>
              <a:r>
                <a:rPr lang="zh-CN" altLang="en-US">
                  <a:latin typeface="微软雅黑" panose="020B0503020204020204" pitchFamily="34" charset="-122"/>
                  <a:ea typeface="微软雅黑" panose="020B0503020204020204" pitchFamily="34" charset="-122"/>
                </a:rPr>
                <a:t>朝阳</a:t>
              </a:r>
              <a:r>
                <a:rPr lang="zh-CN" altLang="zh-CN">
                  <a:latin typeface="微软雅黑" panose="020B0503020204020204" pitchFamily="34" charset="-122"/>
                  <a:ea typeface="微软雅黑" panose="020B0503020204020204" pitchFamily="34" charset="-122"/>
                </a:rPr>
                <a:t>区所需应急避难总人数的</a:t>
              </a:r>
              <a:r>
                <a:rPr lang="en-US" altLang="zh-CN">
                  <a:latin typeface="微软雅黑" panose="020B0503020204020204" pitchFamily="34" charset="-122"/>
                  <a:ea typeface="微软雅黑" panose="020B0503020204020204" pitchFamily="34" charset="-122"/>
                </a:rPr>
                <a:t>100%</a:t>
              </a:r>
              <a:r>
                <a:rPr lang="zh-CN" altLang="zh-CN">
                  <a:latin typeface="微软雅黑" panose="020B0503020204020204" pitchFamily="34" charset="-122"/>
                  <a:ea typeface="微软雅黑" panose="020B0503020204020204" pitchFamily="34" charset="-122"/>
                </a:rPr>
                <a:t>。</a:t>
              </a:r>
            </a:p>
          </p:txBody>
        </p:sp>
        <p:sp>
          <p:nvSpPr>
            <p:cNvPr id="20" name="文本框 19">
              <a:extLst>
                <a:ext uri="{FF2B5EF4-FFF2-40B4-BE49-F238E27FC236}">
                  <a16:creationId xmlns:a16="http://schemas.microsoft.com/office/drawing/2014/main" id="{B9A931D8-22E7-4719-A600-8558B948F220}"/>
                </a:ext>
              </a:extLst>
            </p:cNvPr>
            <p:cNvSpPr txBox="1"/>
            <p:nvPr/>
          </p:nvSpPr>
          <p:spPr>
            <a:xfrm>
              <a:off x="4983480" y="3162037"/>
              <a:ext cx="2225040" cy="638517"/>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zh-CN" sz="2400" b="1">
                  <a:solidFill>
                    <a:srgbClr val="843E2D"/>
                  </a:solidFill>
                  <a:effectLst/>
                  <a:latin typeface="微软雅黑" panose="020B0503020204020204" pitchFamily="34" charset="-122"/>
                  <a:ea typeface="微软雅黑" panose="020B0503020204020204" pitchFamily="34" charset="-122"/>
                </a:rPr>
                <a:t>专业性</a:t>
              </a:r>
              <a:endParaRPr lang="en-US" altLang="zh-CN" sz="2400" b="1">
                <a:solidFill>
                  <a:srgbClr val="843E2D"/>
                </a:solidFill>
                <a:effectLst/>
                <a:latin typeface="微软雅黑" panose="020B0503020204020204" pitchFamily="34" charset="-122"/>
                <a:ea typeface="微软雅黑" panose="020B0503020204020204" pitchFamily="34" charset="-122"/>
              </a:endParaRPr>
            </a:p>
            <a:p>
              <a:pPr algn="ctr"/>
              <a:r>
                <a:rPr lang="zh-CN" altLang="zh-CN" sz="2400" b="1">
                  <a:solidFill>
                    <a:srgbClr val="843E2D"/>
                  </a:solidFill>
                  <a:effectLst/>
                  <a:latin typeface="微软雅黑" panose="020B0503020204020204" pitchFamily="34" charset="-122"/>
                  <a:ea typeface="微软雅黑" panose="020B0503020204020204" pitchFamily="34" charset="-122"/>
                </a:rPr>
                <a:t>应急避难场所</a:t>
              </a:r>
              <a:endParaRPr lang="zh-CN" altLang="en-US" sz="2400" b="1" dirty="0">
                <a:solidFill>
                  <a:srgbClr val="843E2D"/>
                </a:solidFill>
                <a:effectLst/>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2D9E32E2-1AAC-45D6-A731-3F29349E311E}"/>
                </a:ext>
              </a:extLst>
            </p:cNvPr>
            <p:cNvSpPr txBox="1"/>
            <p:nvPr/>
          </p:nvSpPr>
          <p:spPr>
            <a:xfrm>
              <a:off x="4851233" y="3800554"/>
              <a:ext cx="2489535" cy="1980833"/>
            </a:xfrm>
            <a:prstGeom prst="rect">
              <a:avLst/>
            </a:prstGeom>
            <a:noFill/>
          </p:spPr>
          <p:txBody>
            <a:bodyPr wrap="square" rtlCol="0">
              <a:spAutoFit/>
            </a:bodyPr>
            <a:lstStyle/>
            <a:p>
              <a:pPr algn="just">
                <a:lnSpc>
                  <a:spcPct val="130000"/>
                </a:lnSpc>
              </a:pPr>
              <a:r>
                <a:rPr lang="zh-CN" altLang="en-US">
                  <a:latin typeface="微软雅黑" panose="020B0503020204020204" pitchFamily="34" charset="-122"/>
                  <a:ea typeface="微软雅黑" panose="020B0503020204020204" pitchFamily="34" charset="-122"/>
                </a:rPr>
                <a:t>朝阳</a:t>
              </a:r>
              <a:r>
                <a:rPr lang="zh-CN" altLang="zh-CN">
                  <a:latin typeface="微软雅黑" panose="020B0503020204020204" pitchFamily="34" charset="-122"/>
                  <a:ea typeface="微软雅黑" panose="020B0503020204020204" pitchFamily="34" charset="-122"/>
                </a:rPr>
                <a:t>区宜重点规划重大传染病疫情专业性应急避难场所，至</a:t>
              </a:r>
              <a:r>
                <a:rPr lang="en-US" altLang="zh-CN">
                  <a:latin typeface="微软雅黑" panose="020B0503020204020204" pitchFamily="34" charset="-122"/>
                  <a:ea typeface="微软雅黑" panose="020B0503020204020204" pitchFamily="34" charset="-122"/>
                </a:rPr>
                <a:t>2035</a:t>
              </a:r>
              <a:r>
                <a:rPr lang="zh-CN" altLang="zh-CN">
                  <a:latin typeface="微软雅黑" panose="020B0503020204020204" pitchFamily="34" charset="-122"/>
                  <a:ea typeface="微软雅黑" panose="020B0503020204020204" pitchFamily="34" charset="-122"/>
                </a:rPr>
                <a:t>年，在规划短期避难场所中选定学校、大型体育场馆或酒店、方舱医院建设</a:t>
              </a:r>
              <a:r>
                <a:rPr lang="en-US" altLang="zh-CN">
                  <a:latin typeface="微软雅黑" panose="020B0503020204020204" pitchFamily="34" charset="-122"/>
                  <a:ea typeface="微软雅黑" panose="020B0503020204020204" pitchFamily="34" charset="-122"/>
                </a:rPr>
                <a:t>1~2</a:t>
              </a:r>
              <a:r>
                <a:rPr lang="zh-CN" altLang="zh-CN">
                  <a:latin typeface="微软雅黑" panose="020B0503020204020204" pitchFamily="34" charset="-122"/>
                  <a:ea typeface="微软雅黑" panose="020B0503020204020204" pitchFamily="34" charset="-122"/>
                </a:rPr>
                <a:t>处重大传染病疫情专业性应急避难场所。</a:t>
              </a:r>
            </a:p>
          </p:txBody>
        </p:sp>
        <p:sp>
          <p:nvSpPr>
            <p:cNvPr id="22" name="文本框 21">
              <a:extLst>
                <a:ext uri="{FF2B5EF4-FFF2-40B4-BE49-F238E27FC236}">
                  <a16:creationId xmlns:a16="http://schemas.microsoft.com/office/drawing/2014/main" id="{3CD27A2C-6424-4990-A940-F9E1E40091CB}"/>
                </a:ext>
              </a:extLst>
            </p:cNvPr>
            <p:cNvSpPr txBox="1"/>
            <p:nvPr/>
          </p:nvSpPr>
          <p:spPr>
            <a:xfrm>
              <a:off x="8157883" y="3162037"/>
              <a:ext cx="2225040" cy="638517"/>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zh-CN" sz="2400" b="1">
                  <a:solidFill>
                    <a:srgbClr val="843E2D"/>
                  </a:solidFill>
                  <a:effectLst/>
                  <a:latin typeface="微软雅黑" panose="020B0503020204020204" pitchFamily="34" charset="-122"/>
                  <a:ea typeface="微软雅黑" panose="020B0503020204020204" pitchFamily="34" charset="-122"/>
                </a:rPr>
                <a:t>特定</a:t>
              </a:r>
              <a:r>
                <a:rPr lang="zh-CN" altLang="en-US" sz="2400" b="1">
                  <a:solidFill>
                    <a:srgbClr val="843E2D"/>
                  </a:solidFill>
                  <a:effectLst/>
                  <a:latin typeface="微软雅黑" panose="020B0503020204020204" pitchFamily="34" charset="-122"/>
                  <a:ea typeface="微软雅黑" panose="020B0503020204020204" pitchFamily="34" charset="-122"/>
                </a:rPr>
                <a:t>性</a:t>
              </a:r>
              <a:endParaRPr lang="en-US" altLang="zh-CN" sz="2400" b="1">
                <a:solidFill>
                  <a:srgbClr val="843E2D"/>
                </a:solidFill>
                <a:effectLst/>
                <a:latin typeface="微软雅黑" panose="020B0503020204020204" pitchFamily="34" charset="-122"/>
                <a:ea typeface="微软雅黑" panose="020B0503020204020204" pitchFamily="34" charset="-122"/>
              </a:endParaRPr>
            </a:p>
            <a:p>
              <a:pPr algn="ctr"/>
              <a:r>
                <a:rPr lang="zh-CN" altLang="zh-CN" sz="2400" b="1">
                  <a:solidFill>
                    <a:srgbClr val="843E2D"/>
                  </a:solidFill>
                  <a:effectLst/>
                  <a:latin typeface="微软雅黑" panose="020B0503020204020204" pitchFamily="34" charset="-122"/>
                  <a:ea typeface="微软雅黑" panose="020B0503020204020204" pitchFamily="34" charset="-122"/>
                </a:rPr>
                <a:t>应急避难场所</a:t>
              </a:r>
              <a:endParaRPr lang="zh-CN" altLang="en-US" sz="2400" b="1" dirty="0">
                <a:solidFill>
                  <a:srgbClr val="843E2D"/>
                </a:solidFill>
                <a:effectLst/>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391D234B-6885-4FA0-95DB-5F75FFAA8368}"/>
                </a:ext>
              </a:extLst>
            </p:cNvPr>
            <p:cNvSpPr txBox="1"/>
            <p:nvPr/>
          </p:nvSpPr>
          <p:spPr>
            <a:xfrm>
              <a:off x="8025169" y="3800554"/>
              <a:ext cx="2489535" cy="2257523"/>
            </a:xfrm>
            <a:prstGeom prst="rect">
              <a:avLst/>
            </a:prstGeom>
            <a:noFill/>
          </p:spPr>
          <p:txBody>
            <a:bodyPr wrap="square" rtlCol="0">
              <a:spAutoFit/>
            </a:bodyPr>
            <a:lstStyle/>
            <a:p>
              <a:pPr algn="just">
                <a:lnSpc>
                  <a:spcPct val="130000"/>
                </a:lnSpc>
              </a:pPr>
              <a:r>
                <a:rPr lang="zh-CN" altLang="zh-CN">
                  <a:latin typeface="微软雅黑" panose="020B0503020204020204" pitchFamily="34" charset="-122"/>
                  <a:ea typeface="微软雅黑" panose="020B0503020204020204" pitchFamily="34" charset="-122"/>
                </a:rPr>
                <a:t>至</a:t>
              </a:r>
              <a:r>
                <a:rPr lang="en-US" altLang="zh-CN">
                  <a:latin typeface="微软雅黑" panose="020B0503020204020204" pitchFamily="34" charset="-122"/>
                  <a:ea typeface="微软雅黑" panose="020B0503020204020204" pitchFamily="34" charset="-122"/>
                </a:rPr>
                <a:t>2035</a:t>
              </a:r>
              <a:r>
                <a:rPr lang="zh-CN" altLang="zh-CN">
                  <a:latin typeface="微软雅黑" panose="020B0503020204020204" pitchFamily="34" charset="-122"/>
                  <a:ea typeface="微软雅黑" panose="020B0503020204020204" pitchFamily="34" charset="-122"/>
                </a:rPr>
                <a:t>年，各乡镇（街道）选取设施设备较为完善的室内型应急避难场所建设</a:t>
              </a:r>
              <a:r>
                <a:rPr lang="en-US" altLang="zh-CN">
                  <a:latin typeface="微软雅黑" panose="020B0503020204020204" pitchFamily="34" charset="-122"/>
                  <a:ea typeface="微软雅黑" panose="020B0503020204020204" pitchFamily="34" charset="-122"/>
                </a:rPr>
                <a:t>1~2</a:t>
              </a:r>
              <a:r>
                <a:rPr lang="zh-CN" altLang="zh-CN">
                  <a:latin typeface="微软雅黑" panose="020B0503020204020204" pitchFamily="34" charset="-122"/>
                  <a:ea typeface="微软雅黑" panose="020B0503020204020204" pitchFamily="34" charset="-122"/>
                </a:rPr>
                <a:t>处特定性应急避难场所，配置相应医疗救助设施，强化无障碍设计，确保场所内外通道、卫生间、休息区等区域均符合无障碍设计标准，方便特殊群体使用。</a:t>
              </a:r>
            </a:p>
          </p:txBody>
        </p:sp>
      </p:grpSp>
      <p:sp>
        <p:nvSpPr>
          <p:cNvPr id="5" name="文本框 4">
            <a:extLst>
              <a:ext uri="{FF2B5EF4-FFF2-40B4-BE49-F238E27FC236}">
                <a16:creationId xmlns:a16="http://schemas.microsoft.com/office/drawing/2014/main" id="{61DD291E-174C-4DE4-ADAB-58DD3198870B}"/>
              </a:ext>
            </a:extLst>
          </p:cNvPr>
          <p:cNvSpPr txBox="1"/>
          <p:nvPr/>
        </p:nvSpPr>
        <p:spPr>
          <a:xfrm>
            <a:off x="284480" y="789004"/>
            <a:ext cx="7924800"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5</a:t>
            </a:r>
            <a:r>
              <a:rPr lang="en-US" altLang="zh-CN"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综合性、专业性、特定性</a:t>
            </a:r>
            <a:r>
              <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避难场所发展布局</a:t>
            </a:r>
          </a:p>
        </p:txBody>
      </p:sp>
      <p:sp>
        <p:nvSpPr>
          <p:cNvPr id="6" name="矩形 5">
            <a:extLst>
              <a:ext uri="{FF2B5EF4-FFF2-40B4-BE49-F238E27FC236}">
                <a16:creationId xmlns:a16="http://schemas.microsoft.com/office/drawing/2014/main" id="{185A4C28-B650-42D4-A5F4-DB6AAD12B184}"/>
              </a:ext>
            </a:extLst>
          </p:cNvPr>
          <p:cNvSpPr/>
          <p:nvPr/>
        </p:nvSpPr>
        <p:spPr>
          <a:xfrm>
            <a:off x="284479" y="0"/>
            <a:ext cx="5595459"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07 </a:t>
            </a:r>
            <a:r>
              <a:rPr lang="zh-CN" altLang="zh-CN" sz="3600" b="1">
                <a:latin typeface="微软雅黑" panose="020B0503020204020204" pitchFamily="34" charset="-122"/>
                <a:ea typeface="微软雅黑" panose="020B0503020204020204" pitchFamily="34" charset="-122"/>
              </a:rPr>
              <a:t>应急避难场所发展布局</a:t>
            </a:r>
            <a:endParaRPr lang="zh-CN" altLang="en-US" sz="3600" b="1">
              <a:latin typeface="微软雅黑" panose="020B0503020204020204" pitchFamily="34" charset="-122"/>
              <a:ea typeface="微软雅黑" panose="020B0503020204020204" pitchFamily="34" charset="-122"/>
            </a:endParaRPr>
          </a:p>
        </p:txBody>
      </p:sp>
      <p:pic>
        <p:nvPicPr>
          <p:cNvPr id="27" name="图片 26">
            <a:extLst>
              <a:ext uri="{FF2B5EF4-FFF2-40B4-BE49-F238E27FC236}">
                <a16:creationId xmlns:a16="http://schemas.microsoft.com/office/drawing/2014/main" id="{C6F284C1-9739-4B24-B5CB-1F25809F852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792898" y="1900353"/>
            <a:ext cx="554400" cy="554400"/>
          </a:xfrm>
          <a:prstGeom prst="rect">
            <a:avLst/>
          </a:prstGeom>
        </p:spPr>
      </p:pic>
      <p:pic>
        <p:nvPicPr>
          <p:cNvPr id="29" name="图片 28">
            <a:extLst>
              <a:ext uri="{FF2B5EF4-FFF2-40B4-BE49-F238E27FC236}">
                <a16:creationId xmlns:a16="http://schemas.microsoft.com/office/drawing/2014/main" id="{85CBA4B8-C3FE-411F-88FB-83AD0025CFF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875182" y="1827850"/>
            <a:ext cx="554400" cy="554400"/>
          </a:xfrm>
          <a:prstGeom prst="rect">
            <a:avLst/>
          </a:prstGeom>
        </p:spPr>
      </p:pic>
      <p:sp>
        <p:nvSpPr>
          <p:cNvPr id="33" name="Shape 2940">
            <a:extLst>
              <a:ext uri="{FF2B5EF4-FFF2-40B4-BE49-F238E27FC236}">
                <a16:creationId xmlns:a16="http://schemas.microsoft.com/office/drawing/2014/main" id="{198FD1A7-03F5-4B81-9834-FA22C0CB1663}"/>
              </a:ext>
            </a:extLst>
          </p:cNvPr>
          <p:cNvSpPr/>
          <p:nvPr/>
        </p:nvSpPr>
        <p:spPr>
          <a:xfrm>
            <a:off x="5804801" y="1893846"/>
            <a:ext cx="554400" cy="554400"/>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E4E4E4"/>
          </a:solidFill>
        </p:spPr>
        <p:txBody>
          <a:bodyPr lIns="38090" tIns="38090" rIns="38090" bIns="38090" anchor="ctr"/>
          <a:lstStyle/>
          <a:p>
            <a:pPr marL="0" marR="0" lvl="0" indent="0" defTabSz="457063"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1"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val="169895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105964A4-0B4F-4790-8138-D6D45652C13F}"/>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185A4C28-B650-42D4-A5F4-DB6AAD12B184}"/>
              </a:ext>
            </a:extLst>
          </p:cNvPr>
          <p:cNvSpPr/>
          <p:nvPr/>
        </p:nvSpPr>
        <p:spPr>
          <a:xfrm>
            <a:off x="284479" y="0"/>
            <a:ext cx="4815841"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08 </a:t>
            </a:r>
            <a:r>
              <a:rPr lang="zh-CN" altLang="zh-CN" sz="3600" b="1">
                <a:latin typeface="微软雅黑" panose="020B0503020204020204" pitchFamily="34" charset="-122"/>
                <a:ea typeface="微软雅黑" panose="020B0503020204020204" pitchFamily="34" charset="-122"/>
              </a:rPr>
              <a:t>疏散救援通道</a:t>
            </a:r>
            <a:r>
              <a:rPr lang="zh-CN" altLang="en-US" sz="3600" b="1">
                <a:latin typeface="微软雅黑" panose="020B0503020204020204" pitchFamily="34" charset="-122"/>
                <a:ea typeface="微软雅黑" panose="020B0503020204020204" pitchFamily="34" charset="-122"/>
              </a:rPr>
              <a:t>规划</a:t>
            </a:r>
          </a:p>
        </p:txBody>
      </p:sp>
      <p:sp>
        <p:nvSpPr>
          <p:cNvPr id="28" name="文本框 27">
            <a:extLst>
              <a:ext uri="{FF2B5EF4-FFF2-40B4-BE49-F238E27FC236}">
                <a16:creationId xmlns:a16="http://schemas.microsoft.com/office/drawing/2014/main" id="{961BEE87-FD2F-4B60-A83C-E160996218C2}"/>
              </a:ext>
            </a:extLst>
          </p:cNvPr>
          <p:cNvSpPr txBox="1"/>
          <p:nvPr/>
        </p:nvSpPr>
        <p:spPr>
          <a:xfrm>
            <a:off x="5669280" y="1145979"/>
            <a:ext cx="6238240" cy="5084533"/>
          </a:xfrm>
          <a:prstGeom prst="rect">
            <a:avLst/>
          </a:prstGeom>
          <a:noFill/>
        </p:spPr>
        <p:txBody>
          <a:bodyPr wrap="square">
            <a:spAutoFit/>
          </a:bodyPr>
          <a:lstStyle/>
          <a:p>
            <a:pPr algn="just">
              <a:lnSpc>
                <a:spcPts val="2800"/>
              </a:lnSpc>
            </a:pPr>
            <a:r>
              <a:rPr lang="zh-CN" altLang="zh-CN">
                <a:latin typeface="微软雅黑" panose="020B0503020204020204" pitchFamily="34" charset="-122"/>
                <a:ea typeface="微软雅黑" panose="020B0503020204020204" pitchFamily="34" charset="-122"/>
              </a:rPr>
              <a:t>依托既有干道，以高等级道路为主体，重要地面道路为储备，遵循供需匹配、适量冗余、平战结合、安全可靠的原则，根据上位规划，在朝阳区及周边布置</a:t>
            </a:r>
            <a:r>
              <a:rPr lang="en-US" altLang="zh-CN">
                <a:latin typeface="微软雅黑" panose="020B0503020204020204" pitchFamily="34" charset="-122"/>
                <a:ea typeface="微软雅黑" panose="020B0503020204020204" pitchFamily="34" charset="-122"/>
              </a:rPr>
              <a:t>“9</a:t>
            </a:r>
            <a:r>
              <a:rPr lang="zh-CN" altLang="zh-CN">
                <a:latin typeface="微软雅黑" panose="020B0503020204020204" pitchFamily="34" charset="-122"/>
                <a:ea typeface="微软雅黑" panose="020B0503020204020204" pitchFamily="34" charset="-122"/>
              </a:rPr>
              <a:t>条放射通道</a:t>
            </a:r>
            <a:r>
              <a:rPr lang="en-US" altLang="zh-CN">
                <a:latin typeface="微软雅黑" panose="020B0503020204020204" pitchFamily="34" charset="-122"/>
                <a:ea typeface="微软雅黑" panose="020B0503020204020204" pitchFamily="34" charset="-122"/>
              </a:rPr>
              <a:t>+6</a:t>
            </a:r>
            <a:r>
              <a:rPr lang="zh-CN" altLang="zh-CN">
                <a:latin typeface="微软雅黑" panose="020B0503020204020204" pitchFamily="34" charset="-122"/>
                <a:ea typeface="微软雅黑" panose="020B0503020204020204" pitchFamily="34" charset="-122"/>
              </a:rPr>
              <a:t>条联络通道</a:t>
            </a:r>
            <a:r>
              <a:rPr lang="en-US" altLang="zh-CN">
                <a:latin typeface="微软雅黑" panose="020B0503020204020204" pitchFamily="34" charset="-122"/>
                <a:ea typeface="微软雅黑" panose="020B0503020204020204" pitchFamily="34" charset="-122"/>
              </a:rPr>
              <a:t>+4</a:t>
            </a:r>
            <a:r>
              <a:rPr lang="zh-CN" altLang="zh-CN">
                <a:latin typeface="微软雅黑" panose="020B0503020204020204" pitchFamily="34" charset="-122"/>
                <a:ea typeface="微软雅黑" panose="020B0503020204020204" pitchFamily="34" charset="-122"/>
              </a:rPr>
              <a:t>条重点保障通道</a:t>
            </a:r>
            <a:r>
              <a:rPr lang="en-US" altLang="zh-CN">
                <a:latin typeface="微软雅黑" panose="020B0503020204020204" pitchFamily="34" charset="-122"/>
                <a:ea typeface="微软雅黑" panose="020B0503020204020204" pitchFamily="34" charset="-122"/>
              </a:rPr>
              <a:t>+2</a:t>
            </a:r>
            <a:r>
              <a:rPr lang="zh-CN" altLang="zh-CN">
                <a:latin typeface="微软雅黑" panose="020B0503020204020204" pitchFamily="34" charset="-122"/>
                <a:ea typeface="微软雅黑" panose="020B0503020204020204" pitchFamily="34" charset="-122"/>
              </a:rPr>
              <a:t>条战略补充通道</a:t>
            </a:r>
            <a:r>
              <a:rPr lang="en-US" altLang="zh-CN">
                <a:latin typeface="微软雅黑" panose="020B0503020204020204" pitchFamily="34" charset="-122"/>
                <a:ea typeface="微软雅黑" panose="020B0503020204020204" pitchFamily="34" charset="-122"/>
              </a:rPr>
              <a:t>”</a:t>
            </a:r>
            <a:r>
              <a:rPr lang="zh-CN" altLang="zh-CN">
                <a:latin typeface="微软雅黑" panose="020B0503020204020204" pitchFamily="34" charset="-122"/>
                <a:ea typeface="微软雅黑" panose="020B0503020204020204" pitchFamily="34" charset="-122"/>
              </a:rPr>
              <a:t>的疏散救援主要通道网络。</a:t>
            </a:r>
          </a:p>
          <a:p>
            <a:pPr indent="356870" algn="just">
              <a:lnSpc>
                <a:spcPts val="2800"/>
              </a:lnSpc>
            </a:pPr>
            <a:r>
              <a:rPr lang="en-US" altLang="zh-CN" b="1">
                <a:latin typeface="微软雅黑" panose="020B0503020204020204" pitchFamily="34" charset="-122"/>
                <a:ea typeface="微软雅黑" panose="020B0503020204020204" pitchFamily="34" charset="-122"/>
              </a:rPr>
              <a:t>9</a:t>
            </a:r>
            <a:r>
              <a:rPr lang="zh-CN" altLang="zh-CN" b="1">
                <a:latin typeface="微软雅黑" panose="020B0503020204020204" pitchFamily="34" charset="-122"/>
                <a:ea typeface="微软雅黑" panose="020B0503020204020204" pitchFamily="34" charset="-122"/>
              </a:rPr>
              <a:t>条放射通道：</a:t>
            </a:r>
            <a:r>
              <a:rPr lang="zh-CN" altLang="zh-CN">
                <a:latin typeface="微软雅黑" panose="020B0503020204020204" pitchFamily="34" charset="-122"/>
                <a:ea typeface="微软雅黑" panose="020B0503020204020204" pitchFamily="34" charset="-122"/>
              </a:rPr>
              <a:t>京藏高速、京承高速、机场南线、东坝路</a:t>
            </a:r>
            <a:r>
              <a:rPr lang="en-US" altLang="zh-CN">
                <a:latin typeface="微软雅黑" panose="020B0503020204020204" pitchFamily="34" charset="-122"/>
                <a:ea typeface="微软雅黑" panose="020B0503020204020204" pitchFamily="34" charset="-122"/>
              </a:rPr>
              <a:t>+</a:t>
            </a:r>
            <a:r>
              <a:rPr lang="zh-CN" altLang="zh-CN">
                <a:latin typeface="微软雅黑" panose="020B0503020204020204" pitchFamily="34" charset="-122"/>
                <a:ea typeface="微软雅黑" panose="020B0503020204020204" pitchFamily="34" charset="-122"/>
              </a:rPr>
              <a:t>京秦高速、京通快速路、广渠路、京哈高速、京津高速第二通道、京沪高速。</a:t>
            </a:r>
          </a:p>
          <a:p>
            <a:pPr indent="356870" algn="just">
              <a:lnSpc>
                <a:spcPts val="2800"/>
              </a:lnSpc>
            </a:pPr>
            <a:r>
              <a:rPr lang="en-US" altLang="zh-CN" b="1">
                <a:latin typeface="微软雅黑" panose="020B0503020204020204" pitchFamily="34" charset="-122"/>
                <a:ea typeface="微软雅黑" panose="020B0503020204020204" pitchFamily="34" charset="-122"/>
              </a:rPr>
              <a:t>6</a:t>
            </a:r>
            <a:r>
              <a:rPr lang="zh-CN" altLang="zh-CN" b="1">
                <a:latin typeface="微软雅黑" panose="020B0503020204020204" pitchFamily="34" charset="-122"/>
                <a:ea typeface="微软雅黑" panose="020B0503020204020204" pitchFamily="34" charset="-122"/>
              </a:rPr>
              <a:t>条联络通道：</a:t>
            </a:r>
            <a:r>
              <a:rPr lang="zh-CN" altLang="zh-CN">
                <a:latin typeface="微软雅黑" panose="020B0503020204020204" pitchFamily="34" charset="-122"/>
                <a:ea typeface="微软雅黑" panose="020B0503020204020204" pitchFamily="34" charset="-122"/>
              </a:rPr>
              <a:t>三环、四环、五环、机场高速、机场高速第二通道、姚家园路。</a:t>
            </a:r>
          </a:p>
          <a:p>
            <a:pPr indent="356870" algn="just">
              <a:lnSpc>
                <a:spcPts val="2800"/>
              </a:lnSpc>
            </a:pPr>
            <a:r>
              <a:rPr lang="en-US" altLang="zh-CN" b="1">
                <a:latin typeface="微软雅黑" panose="020B0503020204020204" pitchFamily="34" charset="-122"/>
                <a:ea typeface="微软雅黑" panose="020B0503020204020204" pitchFamily="34" charset="-122"/>
              </a:rPr>
              <a:t>4</a:t>
            </a:r>
            <a:r>
              <a:rPr lang="zh-CN" altLang="zh-CN" b="1">
                <a:latin typeface="微软雅黑" panose="020B0503020204020204" pitchFamily="34" charset="-122"/>
                <a:ea typeface="微软雅黑" panose="020B0503020204020204" pitchFamily="34" charset="-122"/>
              </a:rPr>
              <a:t>条重点保障通道：</a:t>
            </a:r>
            <a:r>
              <a:rPr lang="zh-CN" altLang="zh-CN">
                <a:latin typeface="微软雅黑" panose="020B0503020204020204" pitchFamily="34" charset="-122"/>
                <a:ea typeface="微软雅黑" panose="020B0503020204020204" pitchFamily="34" charset="-122"/>
              </a:rPr>
              <a:t>姚家园路</a:t>
            </a:r>
            <a:r>
              <a:rPr lang="en-US" altLang="zh-CN">
                <a:latin typeface="微软雅黑" panose="020B0503020204020204" pitchFamily="34" charset="-122"/>
                <a:ea typeface="微软雅黑" panose="020B0503020204020204" pitchFamily="34" charset="-122"/>
              </a:rPr>
              <a:t>+</a:t>
            </a:r>
            <a:r>
              <a:rPr lang="zh-CN" altLang="zh-CN">
                <a:latin typeface="微软雅黑" panose="020B0503020204020204" pitchFamily="34" charset="-122"/>
                <a:ea typeface="微软雅黑" panose="020B0503020204020204" pitchFamily="34" charset="-122"/>
              </a:rPr>
              <a:t>朝阳公园南路</a:t>
            </a:r>
            <a:r>
              <a:rPr lang="en-US" altLang="zh-CN">
                <a:latin typeface="微软雅黑" panose="020B0503020204020204" pitchFamily="34" charset="-122"/>
                <a:ea typeface="微软雅黑" panose="020B0503020204020204" pitchFamily="34" charset="-122"/>
              </a:rPr>
              <a:t>+</a:t>
            </a:r>
            <a:r>
              <a:rPr lang="zh-CN" altLang="zh-CN">
                <a:latin typeface="微软雅黑" panose="020B0503020204020204" pitchFamily="34" charset="-122"/>
                <a:ea typeface="微软雅黑" panose="020B0503020204020204" pitchFamily="34" charset="-122"/>
              </a:rPr>
              <a:t>工人体育场北路、朝阳门外大街</a:t>
            </a:r>
            <a:r>
              <a:rPr lang="en-US" altLang="zh-CN">
                <a:latin typeface="微软雅黑" panose="020B0503020204020204" pitchFamily="34" charset="-122"/>
                <a:ea typeface="微软雅黑" panose="020B0503020204020204" pitchFamily="34" charset="-122"/>
              </a:rPr>
              <a:t>+</a:t>
            </a:r>
            <a:r>
              <a:rPr lang="zh-CN" altLang="zh-CN">
                <a:latin typeface="微软雅黑" panose="020B0503020204020204" pitchFamily="34" charset="-122"/>
                <a:ea typeface="微软雅黑" panose="020B0503020204020204" pitchFamily="34" charset="-122"/>
              </a:rPr>
              <a:t>朝阳路、建国门外大街</a:t>
            </a:r>
            <a:r>
              <a:rPr lang="en-US" altLang="zh-CN">
                <a:latin typeface="微软雅黑" panose="020B0503020204020204" pitchFamily="34" charset="-122"/>
                <a:ea typeface="微软雅黑" panose="020B0503020204020204" pitchFamily="34" charset="-122"/>
              </a:rPr>
              <a:t>+</a:t>
            </a:r>
            <a:r>
              <a:rPr lang="zh-CN" altLang="zh-CN">
                <a:latin typeface="微软雅黑" panose="020B0503020204020204" pitchFamily="34" charset="-122"/>
                <a:ea typeface="微软雅黑" panose="020B0503020204020204" pitchFamily="34" charset="-122"/>
              </a:rPr>
              <a:t>建国路、广渠门外大街</a:t>
            </a:r>
            <a:r>
              <a:rPr lang="en-US" altLang="zh-CN">
                <a:latin typeface="微软雅黑" panose="020B0503020204020204" pitchFamily="34" charset="-122"/>
                <a:ea typeface="微软雅黑" panose="020B0503020204020204" pitchFamily="34" charset="-122"/>
              </a:rPr>
              <a:t>+</a:t>
            </a:r>
            <a:r>
              <a:rPr lang="zh-CN" altLang="zh-CN">
                <a:latin typeface="微软雅黑" panose="020B0503020204020204" pitchFamily="34" charset="-122"/>
                <a:ea typeface="微软雅黑" panose="020B0503020204020204" pitchFamily="34" charset="-122"/>
              </a:rPr>
              <a:t>广渠路。</a:t>
            </a:r>
          </a:p>
          <a:p>
            <a:pPr indent="356870" algn="just">
              <a:lnSpc>
                <a:spcPts val="2800"/>
              </a:lnSpc>
            </a:pPr>
            <a:r>
              <a:rPr lang="en-US" altLang="zh-CN" b="1">
                <a:latin typeface="微软雅黑" panose="020B0503020204020204" pitchFamily="34" charset="-122"/>
                <a:ea typeface="微软雅黑" panose="020B0503020204020204" pitchFamily="34" charset="-122"/>
              </a:rPr>
              <a:t>2</a:t>
            </a:r>
            <a:r>
              <a:rPr lang="zh-CN" altLang="zh-CN" b="1">
                <a:latin typeface="微软雅黑" panose="020B0503020204020204" pitchFamily="34" charset="-122"/>
                <a:ea typeface="微软雅黑" panose="020B0503020204020204" pitchFamily="34" charset="-122"/>
              </a:rPr>
              <a:t>条战略补充通道：</a:t>
            </a:r>
            <a:r>
              <a:rPr lang="zh-CN" altLang="zh-CN">
                <a:latin typeface="微软雅黑" panose="020B0503020204020204" pitchFamily="34" charset="-122"/>
                <a:ea typeface="微软雅黑" panose="020B0503020204020204" pitchFamily="34" charset="-122"/>
              </a:rPr>
              <a:t>安立路、京密路。</a:t>
            </a:r>
          </a:p>
        </p:txBody>
      </p:sp>
      <p:pic>
        <p:nvPicPr>
          <p:cNvPr id="7" name="图片 6">
            <a:extLst>
              <a:ext uri="{FF2B5EF4-FFF2-40B4-BE49-F238E27FC236}">
                <a16:creationId xmlns:a16="http://schemas.microsoft.com/office/drawing/2014/main" id="{807E3BE5-B5E2-4EDE-B973-94FE64B29DAB}"/>
              </a:ext>
            </a:extLst>
          </p:cNvPr>
          <p:cNvPicPr/>
          <p:nvPr/>
        </p:nvPicPr>
        <p:blipFill rotWithShape="1">
          <a:blip r:embed="rId2">
            <a:extLst>
              <a:ext uri="{28A0092B-C50C-407E-A947-70E740481C1C}">
                <a14:useLocalDpi xmlns:a14="http://schemas.microsoft.com/office/drawing/2010/main" val="0"/>
              </a:ext>
            </a:extLst>
          </a:blip>
          <a:srcRect t="11655"/>
          <a:stretch/>
        </p:blipFill>
        <p:spPr bwMode="auto">
          <a:xfrm>
            <a:off x="586105" y="900430"/>
            <a:ext cx="4904164" cy="5737860"/>
          </a:xfrm>
          <a:prstGeom prst="rect">
            <a:avLst/>
          </a:prstGeom>
          <a:noFill/>
          <a:ln>
            <a:noFill/>
          </a:ln>
        </p:spPr>
      </p:pic>
    </p:spTree>
    <p:extLst>
      <p:ext uri="{BB962C8B-B14F-4D97-AF65-F5344CB8AC3E}">
        <p14:creationId xmlns:p14="http://schemas.microsoft.com/office/powerpoint/2010/main" val="363555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886DD593-679C-45C5-BA5C-2FC0BE2B0404}"/>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3C36F0FF-381D-4AEB-9543-121FAAA781D0}"/>
              </a:ext>
            </a:extLst>
          </p:cNvPr>
          <p:cNvSpPr/>
          <p:nvPr/>
        </p:nvSpPr>
        <p:spPr>
          <a:xfrm>
            <a:off x="284479" y="0"/>
            <a:ext cx="3860801"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09 </a:t>
            </a:r>
            <a:r>
              <a:rPr lang="zh-CN" altLang="en-US" sz="3600" b="1">
                <a:latin typeface="微软雅黑" panose="020B0503020204020204" pitchFamily="34" charset="-122"/>
                <a:ea typeface="微软雅黑" panose="020B0503020204020204" pitchFamily="34" charset="-122"/>
              </a:rPr>
              <a:t>设计要求指引</a:t>
            </a:r>
          </a:p>
        </p:txBody>
      </p:sp>
      <p:sp>
        <p:nvSpPr>
          <p:cNvPr id="5" name="文本框 4">
            <a:extLst>
              <a:ext uri="{FF2B5EF4-FFF2-40B4-BE49-F238E27FC236}">
                <a16:creationId xmlns:a16="http://schemas.microsoft.com/office/drawing/2014/main" id="{571562CC-D346-455A-9B80-ED546F3DF68A}"/>
              </a:ext>
            </a:extLst>
          </p:cNvPr>
          <p:cNvSpPr txBox="1"/>
          <p:nvPr/>
        </p:nvSpPr>
        <p:spPr>
          <a:xfrm>
            <a:off x="284480" y="789004"/>
            <a:ext cx="9458960"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场址选择与建筑条件</a:t>
            </a:r>
            <a:endPar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8" name="组合 7">
            <a:extLst>
              <a:ext uri="{FF2B5EF4-FFF2-40B4-BE49-F238E27FC236}">
                <a16:creationId xmlns:a16="http://schemas.microsoft.com/office/drawing/2014/main" id="{3858385B-FCD6-4973-BBBB-58F749829326}"/>
              </a:ext>
            </a:extLst>
          </p:cNvPr>
          <p:cNvGrpSpPr/>
          <p:nvPr/>
        </p:nvGrpSpPr>
        <p:grpSpPr>
          <a:xfrm>
            <a:off x="961754" y="1348694"/>
            <a:ext cx="10268491" cy="5038913"/>
            <a:chOff x="1501813" y="1911920"/>
            <a:chExt cx="12338511" cy="6054705"/>
          </a:xfrm>
        </p:grpSpPr>
        <p:sp>
          <p:nvSpPr>
            <p:cNvPr id="9" name="Freeform 4">
              <a:extLst>
                <a:ext uri="{FF2B5EF4-FFF2-40B4-BE49-F238E27FC236}">
                  <a16:creationId xmlns:a16="http://schemas.microsoft.com/office/drawing/2014/main" id="{C0CE0855-4928-4918-876F-006F9AA78591}"/>
                </a:ext>
              </a:extLst>
            </p:cNvPr>
            <p:cNvSpPr>
              <a:spLocks/>
            </p:cNvSpPr>
            <p:nvPr/>
          </p:nvSpPr>
          <p:spPr bwMode="gray">
            <a:xfrm>
              <a:off x="5639980" y="4347567"/>
              <a:ext cx="1572641" cy="2122720"/>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A38D90"/>
            </a:solidFill>
            <a:ln w="0">
              <a:noFill/>
              <a:prstDash val="solid"/>
              <a:round/>
              <a:headEnd/>
              <a:tailEnd/>
            </a:ln>
            <a:effectLst>
              <a:outerShdw blurRad="149987" dist="250190" dir="8460000" algn="ctr">
                <a:srgbClr val="000000">
                  <a:alpha val="28000"/>
                </a:srgbClr>
              </a:outerShdw>
            </a:effectLst>
          </p:spPr>
          <p:txBody>
            <a:bodyPr/>
            <a:lstStyle/>
            <a:p>
              <a:pPr fontAlgn="base">
                <a:lnSpc>
                  <a:spcPct val="130000"/>
                </a:lnSpc>
                <a:spcBef>
                  <a:spcPct val="0"/>
                </a:spcBef>
                <a:spcAft>
                  <a:spcPct val="0"/>
                </a:spcAft>
              </a:pPr>
              <a:endParaRPr lang="zh-CN" altLang="en-US"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10" name="Freeform 10">
              <a:extLst>
                <a:ext uri="{FF2B5EF4-FFF2-40B4-BE49-F238E27FC236}">
                  <a16:creationId xmlns:a16="http://schemas.microsoft.com/office/drawing/2014/main" id="{B3737F57-AD52-4B26-ACDD-21180EFE26D1}"/>
                </a:ext>
              </a:extLst>
            </p:cNvPr>
            <p:cNvSpPr>
              <a:spLocks/>
            </p:cNvSpPr>
            <p:nvPr/>
          </p:nvSpPr>
          <p:spPr bwMode="gray">
            <a:xfrm rot="14400000">
              <a:off x="8221726" y="4793188"/>
              <a:ext cx="1509562" cy="2290670"/>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A38D90"/>
            </a:solidFill>
            <a:ln w="0">
              <a:noFill/>
              <a:prstDash val="solid"/>
              <a:round/>
              <a:headEnd/>
              <a:tailEnd/>
            </a:ln>
            <a:effectLst>
              <a:outerShdw blurRad="149987" dist="250190" dir="8460000" algn="ctr">
                <a:srgbClr val="000000">
                  <a:alpha val="28000"/>
                </a:srgbClr>
              </a:outerShdw>
            </a:effectLst>
          </p:spPr>
          <p:txBody>
            <a:bodyPr/>
            <a:lstStyle/>
            <a:p>
              <a:pPr fontAlgn="base">
                <a:lnSpc>
                  <a:spcPct val="130000"/>
                </a:lnSpc>
                <a:spcBef>
                  <a:spcPct val="0"/>
                </a:spcBef>
                <a:spcAft>
                  <a:spcPct val="0"/>
                </a:spcAft>
              </a:pPr>
              <a:endParaRPr lang="zh-CN" altLang="en-US"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11" name="Freeform 5">
              <a:extLst>
                <a:ext uri="{FF2B5EF4-FFF2-40B4-BE49-F238E27FC236}">
                  <a16:creationId xmlns:a16="http://schemas.microsoft.com/office/drawing/2014/main" id="{F3945DE2-5BAA-49A2-AD95-E8F584A5A6BB}"/>
                </a:ext>
              </a:extLst>
            </p:cNvPr>
            <p:cNvSpPr>
              <a:spLocks/>
            </p:cNvSpPr>
            <p:nvPr/>
          </p:nvSpPr>
          <p:spPr bwMode="gray">
            <a:xfrm rot="7200000">
              <a:off x="7722597" y="2143597"/>
              <a:ext cx="1482974" cy="2250327"/>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A38D90"/>
            </a:solidFill>
            <a:ln w="0">
              <a:noFill/>
              <a:prstDash val="solid"/>
              <a:round/>
              <a:headEnd/>
              <a:tailEnd/>
            </a:ln>
            <a:effectLst>
              <a:outerShdw blurRad="149987" dist="250190" dir="8460000" algn="ctr">
                <a:srgbClr val="000000">
                  <a:alpha val="28000"/>
                </a:srgbClr>
              </a:outerShdw>
            </a:effectLst>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nSpc>
                  <a:spcPct val="130000"/>
                </a:lnSpc>
              </a:pPr>
              <a:endParaRPr lang="zh-CN" altLang="en-US"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12" name="椭圆 11">
              <a:extLst>
                <a:ext uri="{FF2B5EF4-FFF2-40B4-BE49-F238E27FC236}">
                  <a16:creationId xmlns:a16="http://schemas.microsoft.com/office/drawing/2014/main" id="{AB97BCF1-06ED-420A-85E6-DA70FAA044E5}"/>
                </a:ext>
              </a:extLst>
            </p:cNvPr>
            <p:cNvSpPr/>
            <p:nvPr/>
          </p:nvSpPr>
          <p:spPr>
            <a:xfrm>
              <a:off x="5639980" y="2679249"/>
              <a:ext cx="4424447" cy="4424446"/>
            </a:xfrm>
            <a:prstGeom prst="ellipse">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13" name="Freeform 14">
              <a:extLst>
                <a:ext uri="{FF2B5EF4-FFF2-40B4-BE49-F238E27FC236}">
                  <a16:creationId xmlns:a16="http://schemas.microsoft.com/office/drawing/2014/main" id="{0065D3E0-D5CE-4EE7-8951-E3A92BE0EC71}"/>
                </a:ext>
              </a:extLst>
            </p:cNvPr>
            <p:cNvSpPr>
              <a:spLocks/>
            </p:cNvSpPr>
            <p:nvPr/>
          </p:nvSpPr>
          <p:spPr bwMode="gray">
            <a:xfrm rot="14400000">
              <a:off x="8283931" y="4087007"/>
              <a:ext cx="2671077" cy="1618585"/>
            </a:xfrm>
            <a:custGeom>
              <a:avLst/>
              <a:gdLst/>
              <a:ahLst/>
              <a:cxnLst/>
              <a:rect l="l" t="t" r="r" b="b"/>
              <a:pathLst>
                <a:path w="2358355" h="1429086">
                  <a:moveTo>
                    <a:pt x="2358355" y="727028"/>
                  </a:moveTo>
                  <a:lnTo>
                    <a:pt x="1769432" y="1429086"/>
                  </a:lnTo>
                  <a:lnTo>
                    <a:pt x="1769433" y="1109739"/>
                  </a:lnTo>
                  <a:lnTo>
                    <a:pt x="536230" y="1109740"/>
                  </a:lnTo>
                  <a:lnTo>
                    <a:pt x="536230" y="1112755"/>
                  </a:lnTo>
                  <a:lnTo>
                    <a:pt x="500481" y="1104733"/>
                  </a:lnTo>
                  <a:lnTo>
                    <a:pt x="465816" y="1092127"/>
                  </a:lnTo>
                  <a:lnTo>
                    <a:pt x="434401" y="1066915"/>
                  </a:lnTo>
                  <a:lnTo>
                    <a:pt x="402985" y="1029098"/>
                  </a:lnTo>
                  <a:lnTo>
                    <a:pt x="367236" y="979820"/>
                  </a:lnTo>
                  <a:lnTo>
                    <a:pt x="331487" y="917937"/>
                  </a:lnTo>
                  <a:lnTo>
                    <a:pt x="292489" y="838864"/>
                  </a:lnTo>
                  <a:lnTo>
                    <a:pt x="245908" y="742601"/>
                  </a:lnTo>
                  <a:lnTo>
                    <a:pt x="198243" y="634878"/>
                  </a:lnTo>
                  <a:lnTo>
                    <a:pt x="139745" y="501943"/>
                  </a:lnTo>
                  <a:lnTo>
                    <a:pt x="103996" y="422870"/>
                  </a:lnTo>
                  <a:lnTo>
                    <a:pt x="31416" y="241804"/>
                  </a:lnTo>
                  <a:lnTo>
                    <a:pt x="2167" y="145541"/>
                  </a:lnTo>
                  <a:lnTo>
                    <a:pt x="0" y="68760"/>
                  </a:lnTo>
                  <a:lnTo>
                    <a:pt x="16249" y="0"/>
                  </a:lnTo>
                  <a:lnTo>
                    <a:pt x="16249" y="49278"/>
                  </a:lnTo>
                  <a:lnTo>
                    <a:pt x="16250" y="82511"/>
                  </a:lnTo>
                  <a:lnTo>
                    <a:pt x="16250" y="113453"/>
                  </a:lnTo>
                  <a:lnTo>
                    <a:pt x="19499" y="144394"/>
                  </a:lnTo>
                  <a:lnTo>
                    <a:pt x="31415" y="185650"/>
                  </a:lnTo>
                  <a:lnTo>
                    <a:pt x="57415" y="226906"/>
                  </a:lnTo>
                  <a:lnTo>
                    <a:pt x="92080" y="264723"/>
                  </a:lnTo>
                  <a:lnTo>
                    <a:pt x="135412" y="297957"/>
                  </a:lnTo>
                  <a:lnTo>
                    <a:pt x="194993" y="318585"/>
                  </a:lnTo>
                  <a:lnTo>
                    <a:pt x="265407" y="323169"/>
                  </a:lnTo>
                  <a:lnTo>
                    <a:pt x="477917" y="325866"/>
                  </a:lnTo>
                  <a:lnTo>
                    <a:pt x="477899" y="323992"/>
                  </a:lnTo>
                  <a:lnTo>
                    <a:pt x="1769432" y="323991"/>
                  </a:lnTo>
                  <a:lnTo>
                    <a:pt x="1769432" y="24969"/>
                  </a:lnTo>
                  <a:close/>
                </a:path>
              </a:pathLst>
            </a:custGeom>
            <a:solidFill>
              <a:srgbClr val="8C5347"/>
            </a:solidFill>
            <a:ln w="0">
              <a:noFill/>
              <a:prstDash val="solid"/>
              <a:round/>
              <a:headEnd/>
              <a:tailEnd/>
            </a:ln>
            <a:effectLst>
              <a:outerShdw blurRad="149987" dist="250190" dir="8460000" algn="ctr">
                <a:srgbClr val="000000">
                  <a:alpha val="28000"/>
                </a:srgbClr>
              </a:outerShdw>
            </a:effectLst>
          </p:spPr>
          <p:txBody>
            <a:bodyPr/>
            <a:lstStyle/>
            <a:p>
              <a:pPr fontAlgn="base">
                <a:lnSpc>
                  <a:spcPct val="130000"/>
                </a:lnSpc>
                <a:spcBef>
                  <a:spcPct val="0"/>
                </a:spcBef>
                <a:spcAft>
                  <a:spcPct val="0"/>
                </a:spcAft>
              </a:pPr>
              <a:endParaRPr lang="zh-CN" altLang="en-US"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14" name="Freeform 18">
              <a:extLst>
                <a:ext uri="{FF2B5EF4-FFF2-40B4-BE49-F238E27FC236}">
                  <a16:creationId xmlns:a16="http://schemas.microsoft.com/office/drawing/2014/main" id="{D3266D7D-163D-4BC6-8C85-C4C8E9A8CD86}"/>
                </a:ext>
              </a:extLst>
            </p:cNvPr>
            <p:cNvSpPr>
              <a:spLocks/>
            </p:cNvSpPr>
            <p:nvPr/>
          </p:nvSpPr>
          <p:spPr bwMode="gray">
            <a:xfrm>
              <a:off x="5631357" y="5649975"/>
              <a:ext cx="2709876" cy="1514876"/>
            </a:xfrm>
            <a:custGeom>
              <a:avLst/>
              <a:gdLst/>
              <a:ahLst/>
              <a:cxnLst/>
              <a:rect l="l" t="t" r="r" b="b"/>
              <a:pathLst>
                <a:path w="2392611" h="1337518">
                  <a:moveTo>
                    <a:pt x="16886" y="0"/>
                  </a:moveTo>
                  <a:lnTo>
                    <a:pt x="16886" y="46656"/>
                  </a:lnTo>
                  <a:lnTo>
                    <a:pt x="16886" y="78122"/>
                  </a:lnTo>
                  <a:lnTo>
                    <a:pt x="16886" y="107418"/>
                  </a:lnTo>
                  <a:lnTo>
                    <a:pt x="20263" y="136714"/>
                  </a:lnTo>
                  <a:lnTo>
                    <a:pt x="32646" y="175776"/>
                  </a:lnTo>
                  <a:lnTo>
                    <a:pt x="59664" y="214837"/>
                  </a:lnTo>
                  <a:lnTo>
                    <a:pt x="95687" y="250643"/>
                  </a:lnTo>
                  <a:lnTo>
                    <a:pt x="140716" y="282109"/>
                  </a:lnTo>
                  <a:lnTo>
                    <a:pt x="202631" y="301640"/>
                  </a:lnTo>
                  <a:lnTo>
                    <a:pt x="275804" y="305980"/>
                  </a:lnTo>
                  <a:lnTo>
                    <a:pt x="542754" y="309068"/>
                  </a:lnTo>
                  <a:lnTo>
                    <a:pt x="1779043" y="309068"/>
                  </a:lnTo>
                  <a:lnTo>
                    <a:pt x="1779043" y="9896"/>
                  </a:lnTo>
                  <a:lnTo>
                    <a:pt x="2392611" y="673708"/>
                  </a:lnTo>
                  <a:lnTo>
                    <a:pt x="1779043" y="1337518"/>
                  </a:lnTo>
                  <a:lnTo>
                    <a:pt x="1779043" y="1053571"/>
                  </a:lnTo>
                  <a:lnTo>
                    <a:pt x="559550" y="1053571"/>
                  </a:lnTo>
                  <a:lnTo>
                    <a:pt x="557236" y="1037760"/>
                  </a:lnTo>
                  <a:lnTo>
                    <a:pt x="557236" y="1053571"/>
                  </a:lnTo>
                  <a:lnTo>
                    <a:pt x="520087" y="1045976"/>
                  </a:lnTo>
                  <a:lnTo>
                    <a:pt x="484063" y="1034041"/>
                  </a:lnTo>
                  <a:lnTo>
                    <a:pt x="451417" y="1010170"/>
                  </a:lnTo>
                  <a:lnTo>
                    <a:pt x="418771" y="974364"/>
                  </a:lnTo>
                  <a:lnTo>
                    <a:pt x="381622" y="927707"/>
                  </a:lnTo>
                  <a:lnTo>
                    <a:pt x="344473" y="869115"/>
                  </a:lnTo>
                  <a:lnTo>
                    <a:pt x="303947" y="794247"/>
                  </a:lnTo>
                  <a:lnTo>
                    <a:pt x="255540" y="703104"/>
                  </a:lnTo>
                  <a:lnTo>
                    <a:pt x="206008" y="601111"/>
                  </a:lnTo>
                  <a:lnTo>
                    <a:pt x="145219" y="475246"/>
                  </a:lnTo>
                  <a:lnTo>
                    <a:pt x="108070" y="400379"/>
                  </a:lnTo>
                  <a:lnTo>
                    <a:pt x="32646" y="228943"/>
                  </a:lnTo>
                  <a:lnTo>
                    <a:pt x="2251" y="137799"/>
                  </a:lnTo>
                  <a:lnTo>
                    <a:pt x="0" y="65102"/>
                  </a:lnTo>
                  <a:close/>
                </a:path>
              </a:pathLst>
            </a:custGeom>
            <a:solidFill>
              <a:srgbClr val="8C5347"/>
            </a:solidFill>
            <a:ln w="0">
              <a:noFill/>
              <a:prstDash val="solid"/>
              <a:round/>
              <a:headEnd/>
              <a:tailEnd/>
            </a:ln>
            <a:effectLst>
              <a:outerShdw blurRad="149987" dist="250190" dir="8460000" algn="ctr">
                <a:srgbClr val="000000">
                  <a:alpha val="28000"/>
                </a:srgbClr>
              </a:outerShdw>
            </a:effectLst>
          </p:spPr>
          <p:txBody>
            <a:bodyPr/>
            <a:lstStyle/>
            <a:p>
              <a:pPr fontAlgn="base">
                <a:lnSpc>
                  <a:spcPct val="130000"/>
                </a:lnSpc>
                <a:spcBef>
                  <a:spcPct val="0"/>
                </a:spcBef>
                <a:spcAft>
                  <a:spcPct val="0"/>
                </a:spcAft>
              </a:pPr>
              <a:endParaRPr lang="zh-CN" altLang="en-US"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15" name="Freeform 9">
              <a:extLst>
                <a:ext uri="{FF2B5EF4-FFF2-40B4-BE49-F238E27FC236}">
                  <a16:creationId xmlns:a16="http://schemas.microsoft.com/office/drawing/2014/main" id="{6B28AF3D-83ED-4725-B62C-120B857B7330}"/>
                </a:ext>
              </a:extLst>
            </p:cNvPr>
            <p:cNvSpPr>
              <a:spLocks/>
            </p:cNvSpPr>
            <p:nvPr/>
          </p:nvSpPr>
          <p:spPr bwMode="gray">
            <a:xfrm rot="7200000">
              <a:off x="5950158" y="2412115"/>
              <a:ext cx="2608621" cy="1608231"/>
            </a:xfrm>
            <a:custGeom>
              <a:avLst/>
              <a:gdLst/>
              <a:ahLst/>
              <a:cxnLst/>
              <a:rect l="l" t="t" r="r" b="b"/>
              <a:pathLst>
                <a:path w="2303210" h="1419944">
                  <a:moveTo>
                    <a:pt x="368944" y="901770"/>
                  </a:moveTo>
                  <a:lnTo>
                    <a:pt x="325539" y="824089"/>
                  </a:lnTo>
                  <a:lnTo>
                    <a:pt x="273694" y="729521"/>
                  </a:lnTo>
                  <a:lnTo>
                    <a:pt x="220643" y="623696"/>
                  </a:lnTo>
                  <a:lnTo>
                    <a:pt x="155535" y="493103"/>
                  </a:lnTo>
                  <a:lnTo>
                    <a:pt x="115747" y="415422"/>
                  </a:lnTo>
                  <a:lnTo>
                    <a:pt x="34965" y="237545"/>
                  </a:lnTo>
                  <a:lnTo>
                    <a:pt x="2411" y="142978"/>
                  </a:lnTo>
                  <a:lnTo>
                    <a:pt x="0" y="67549"/>
                  </a:lnTo>
                  <a:lnTo>
                    <a:pt x="18085" y="0"/>
                  </a:lnTo>
                  <a:lnTo>
                    <a:pt x="18085" y="48410"/>
                  </a:lnTo>
                  <a:lnTo>
                    <a:pt x="18085" y="81058"/>
                  </a:lnTo>
                  <a:lnTo>
                    <a:pt x="18086" y="111455"/>
                  </a:lnTo>
                  <a:lnTo>
                    <a:pt x="21703" y="141852"/>
                  </a:lnTo>
                  <a:lnTo>
                    <a:pt x="34965" y="182381"/>
                  </a:lnTo>
                  <a:lnTo>
                    <a:pt x="63902" y="222910"/>
                  </a:lnTo>
                  <a:lnTo>
                    <a:pt x="102484" y="260061"/>
                  </a:lnTo>
                  <a:lnTo>
                    <a:pt x="150712" y="292709"/>
                  </a:lnTo>
                  <a:lnTo>
                    <a:pt x="217026" y="312974"/>
                  </a:lnTo>
                  <a:lnTo>
                    <a:pt x="295396" y="317477"/>
                  </a:lnTo>
                  <a:lnTo>
                    <a:pt x="520278" y="319997"/>
                  </a:lnTo>
                  <a:lnTo>
                    <a:pt x="1724659" y="319997"/>
                  </a:lnTo>
                  <a:lnTo>
                    <a:pt x="1724659" y="37513"/>
                  </a:lnTo>
                  <a:lnTo>
                    <a:pt x="2303210" y="728729"/>
                  </a:lnTo>
                  <a:lnTo>
                    <a:pt x="1724659" y="1419944"/>
                  </a:lnTo>
                  <a:lnTo>
                    <a:pt x="1724659" y="1093428"/>
                  </a:lnTo>
                  <a:lnTo>
                    <a:pt x="565181" y="1093428"/>
                  </a:lnTo>
                  <a:lnTo>
                    <a:pt x="564289" y="1086713"/>
                  </a:lnTo>
                  <a:lnTo>
                    <a:pt x="557033" y="1085276"/>
                  </a:lnTo>
                  <a:lnTo>
                    <a:pt x="518451" y="1072892"/>
                  </a:lnTo>
                  <a:lnTo>
                    <a:pt x="483485" y="1048124"/>
                  </a:lnTo>
                  <a:lnTo>
                    <a:pt x="448520" y="1010973"/>
                  </a:lnTo>
                  <a:lnTo>
                    <a:pt x="408732" y="962563"/>
                  </a:lnTo>
                  <a:close/>
                </a:path>
              </a:pathLst>
            </a:custGeom>
            <a:solidFill>
              <a:srgbClr val="8C5347"/>
            </a:solidFill>
            <a:ln w="0">
              <a:noFill/>
              <a:prstDash val="solid"/>
              <a:round/>
              <a:headEnd/>
              <a:tailEnd/>
            </a:ln>
            <a:effectLst>
              <a:outerShdw blurRad="149987" dist="250190" dir="8460000" algn="ctr">
                <a:srgbClr val="000000">
                  <a:alpha val="28000"/>
                </a:srgbClr>
              </a:outerShdw>
            </a:effectLst>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nSpc>
                  <a:spcPct val="130000"/>
                </a:lnSpc>
              </a:pPr>
              <a:endParaRPr lang="zh-CN" altLang="en-US"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17" name="TextBox 34">
              <a:extLst>
                <a:ext uri="{FF2B5EF4-FFF2-40B4-BE49-F238E27FC236}">
                  <a16:creationId xmlns:a16="http://schemas.microsoft.com/office/drawing/2014/main" id="{ED87C708-144B-4798-B40B-E64F24C7F7DB}"/>
                </a:ext>
              </a:extLst>
            </p:cNvPr>
            <p:cNvSpPr txBox="1"/>
            <p:nvPr/>
          </p:nvSpPr>
          <p:spPr>
            <a:xfrm rot="18052772">
              <a:off x="6392292" y="3009311"/>
              <a:ext cx="1673879" cy="544869"/>
            </a:xfrm>
            <a:prstGeom prst="rect">
              <a:avLst/>
            </a:prstGeom>
            <a:noFill/>
          </p:spPr>
          <p:txBody>
            <a:bodyPr wrap="square" rtlCol="0">
              <a:spAutoFit/>
            </a:bodyPr>
            <a:lstStyle>
              <a:defPPr>
                <a:defRPr lang="zh-CN"/>
              </a:defPPr>
              <a:lvl1pPr algn="ctr">
                <a:defRPr b="1">
                  <a:solidFill>
                    <a:srgbClr val="0070C0"/>
                  </a:solidFill>
                  <a:latin typeface="微软雅黑" pitchFamily="34" charset="-122"/>
                  <a:ea typeface="微软雅黑" pitchFamily="34" charset="-122"/>
                </a:defRPr>
              </a:lvl1pPr>
            </a:lstStyle>
            <a:p>
              <a:pPr fontAlgn="base">
                <a:lnSpc>
                  <a:spcPct val="130000"/>
                </a:lnSpc>
                <a:spcBef>
                  <a:spcPct val="0"/>
                </a:spcBef>
                <a:spcAft>
                  <a:spcPct val="0"/>
                </a:spcAft>
                <a:defRPr/>
              </a:pPr>
              <a:r>
                <a:rPr lang="zh-CN" altLang="en-US" sz="2000" b="1">
                  <a:solidFill>
                    <a:schemeClr val="bg1"/>
                  </a:solidFill>
                  <a:latin typeface="微软雅黑" panose="020B0503020204020204" pitchFamily="34" charset="-122"/>
                  <a:ea typeface="微软雅黑" panose="020B0503020204020204" pitchFamily="34" charset="-122"/>
                </a:rPr>
                <a:t>选址要求</a:t>
              </a:r>
              <a:endParaRPr lang="zh-CN" altLang="zh-CN" sz="2000" b="1" dirty="0">
                <a:solidFill>
                  <a:schemeClr val="bg1"/>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18" name="TextBox 35">
              <a:extLst>
                <a:ext uri="{FF2B5EF4-FFF2-40B4-BE49-F238E27FC236}">
                  <a16:creationId xmlns:a16="http://schemas.microsoft.com/office/drawing/2014/main" id="{C7E00C02-4F52-4ED3-9004-0A63B76ED3AB}"/>
                </a:ext>
              </a:extLst>
            </p:cNvPr>
            <p:cNvSpPr txBox="1"/>
            <p:nvPr/>
          </p:nvSpPr>
          <p:spPr>
            <a:xfrm rot="3625995">
              <a:off x="8756868" y="4491615"/>
              <a:ext cx="1551458" cy="544869"/>
            </a:xfrm>
            <a:prstGeom prst="rect">
              <a:avLst/>
            </a:prstGeom>
            <a:noFill/>
          </p:spPr>
          <p:txBody>
            <a:bodyPr wrap="square" rtlCol="0">
              <a:spAutoFit/>
            </a:bodyPr>
            <a:lstStyle>
              <a:defPPr>
                <a:defRPr lang="zh-CN"/>
              </a:defPPr>
              <a:lvl1pPr algn="ctr">
                <a:defRPr b="1">
                  <a:solidFill>
                    <a:srgbClr val="0070C0"/>
                  </a:solidFill>
                  <a:latin typeface="微软雅黑" pitchFamily="34" charset="-122"/>
                  <a:ea typeface="微软雅黑" pitchFamily="34" charset="-122"/>
                </a:defRPr>
              </a:lvl1pPr>
            </a:lstStyle>
            <a:p>
              <a:pPr fontAlgn="base">
                <a:lnSpc>
                  <a:spcPct val="130000"/>
                </a:lnSpc>
                <a:spcBef>
                  <a:spcPct val="0"/>
                </a:spcBef>
                <a:spcAft>
                  <a:spcPct val="0"/>
                </a:spcAft>
                <a:defRPr/>
              </a:pPr>
              <a:r>
                <a:rPr lang="zh-CN" altLang="en-US" sz="2000">
                  <a:solidFill>
                    <a:schemeClr val="bg1"/>
                  </a:solidFill>
                </a:rPr>
                <a:t>特别考虑</a:t>
              </a:r>
              <a:endParaRPr lang="zh-CN" altLang="zh-CN" sz="2000" dirty="0">
                <a:solidFill>
                  <a:schemeClr val="bg1"/>
                </a:solidFill>
                <a:sym typeface="SF Orson Casual Heavy" panose="00000400000000000000" pitchFamily="2" charset="0"/>
              </a:endParaRPr>
            </a:p>
          </p:txBody>
        </p:sp>
        <p:sp>
          <p:nvSpPr>
            <p:cNvPr id="19" name="TextBox 36">
              <a:extLst>
                <a:ext uri="{FF2B5EF4-FFF2-40B4-BE49-F238E27FC236}">
                  <a16:creationId xmlns:a16="http://schemas.microsoft.com/office/drawing/2014/main" id="{A883771A-160C-424F-A0CA-33B06B79DBE8}"/>
                </a:ext>
              </a:extLst>
            </p:cNvPr>
            <p:cNvSpPr txBox="1"/>
            <p:nvPr/>
          </p:nvSpPr>
          <p:spPr>
            <a:xfrm>
              <a:off x="6346472" y="6207625"/>
              <a:ext cx="1511934" cy="544869"/>
            </a:xfrm>
            <a:prstGeom prst="rect">
              <a:avLst/>
            </a:prstGeom>
            <a:noFill/>
          </p:spPr>
          <p:txBody>
            <a:bodyPr wrap="square" rtlCol="0">
              <a:spAutoFit/>
            </a:bodyPr>
            <a:lstStyle>
              <a:defPPr>
                <a:defRPr lang="zh-CN"/>
              </a:defPPr>
              <a:lvl1pPr algn="ctr">
                <a:defRPr b="1">
                  <a:solidFill>
                    <a:srgbClr val="0070C0"/>
                  </a:solidFill>
                  <a:latin typeface="微软雅黑" pitchFamily="34" charset="-122"/>
                  <a:ea typeface="微软雅黑" pitchFamily="34" charset="-122"/>
                </a:defRPr>
              </a:lvl1pPr>
            </a:lstStyle>
            <a:p>
              <a:pPr fontAlgn="base">
                <a:lnSpc>
                  <a:spcPct val="130000"/>
                </a:lnSpc>
                <a:spcBef>
                  <a:spcPct val="0"/>
                </a:spcBef>
                <a:spcAft>
                  <a:spcPct val="0"/>
                </a:spcAft>
                <a:defRPr/>
              </a:pPr>
              <a:r>
                <a:rPr lang="zh-CN" altLang="en-US" sz="2000">
                  <a:solidFill>
                    <a:schemeClr val="bg1"/>
                  </a:solidFill>
                </a:rPr>
                <a:t>安全距离</a:t>
              </a:r>
              <a:endParaRPr lang="zh-CN" altLang="zh-CN" sz="2000" dirty="0">
                <a:solidFill>
                  <a:schemeClr val="bg1"/>
                </a:solidFill>
                <a:sym typeface="SF Orson Casual Heavy" panose="00000400000000000000" pitchFamily="2" charset="0"/>
              </a:endParaRPr>
            </a:p>
          </p:txBody>
        </p:sp>
        <p:sp>
          <p:nvSpPr>
            <p:cNvPr id="20" name="TextBox 20">
              <a:extLst>
                <a:ext uri="{FF2B5EF4-FFF2-40B4-BE49-F238E27FC236}">
                  <a16:creationId xmlns:a16="http://schemas.microsoft.com/office/drawing/2014/main" id="{E8FCBD2A-0DC0-4565-96DD-AAD02A069C0C}"/>
                </a:ext>
              </a:extLst>
            </p:cNvPr>
            <p:cNvSpPr txBox="1"/>
            <p:nvPr/>
          </p:nvSpPr>
          <p:spPr bwMode="auto">
            <a:xfrm>
              <a:off x="1501813" y="6138265"/>
              <a:ext cx="3963438" cy="1828360"/>
            </a:xfrm>
            <a:prstGeom prst="rect">
              <a:avLst/>
            </a:prstGeom>
            <a:noFill/>
          </p:spPr>
          <p:txBody>
            <a:bodyPr vert="horz" wrap="square" lIns="115174" tIns="57586" rIns="115174" bIns="57586"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a:latin typeface="微软雅黑" panose="020B0503020204020204" pitchFamily="34" charset="-122"/>
                  <a:ea typeface="微软雅黑" panose="020B0503020204020204" pitchFamily="34" charset="-122"/>
                </a:rPr>
                <a:t>与周围建（构）筑物保持安全距离，避免倒塌影响，且与重大火灾或爆炸危险源距离不小于</a:t>
              </a:r>
              <a:r>
                <a:rPr lang="en-US" altLang="zh-CN">
                  <a:latin typeface="微软雅黑" panose="020B0503020204020204" pitchFamily="34" charset="-122"/>
                  <a:ea typeface="微软雅黑" panose="020B0503020204020204" pitchFamily="34" charset="-122"/>
                </a:rPr>
                <a:t>1000</a:t>
              </a:r>
              <a:r>
                <a:rPr lang="zh-CN" altLang="en-US">
                  <a:latin typeface="微软雅黑" panose="020B0503020204020204" pitchFamily="34" charset="-122"/>
                  <a:ea typeface="微软雅黑" panose="020B0503020204020204" pitchFamily="34" charset="-122"/>
                </a:rPr>
                <a:t>米。</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21" name="TextBox 19">
              <a:extLst>
                <a:ext uri="{FF2B5EF4-FFF2-40B4-BE49-F238E27FC236}">
                  <a16:creationId xmlns:a16="http://schemas.microsoft.com/office/drawing/2014/main" id="{8381D9F3-316B-4860-B4E2-D184194EF84E}"/>
                </a:ext>
              </a:extLst>
            </p:cNvPr>
            <p:cNvSpPr txBox="1">
              <a:spLocks noChangeArrowheads="1"/>
            </p:cNvSpPr>
            <p:nvPr/>
          </p:nvSpPr>
          <p:spPr bwMode="auto">
            <a:xfrm>
              <a:off x="1840338" y="5513697"/>
              <a:ext cx="2083663" cy="66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5174" tIns="57586" rIns="115174" bIns="57586"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400" b="1">
                  <a:latin typeface="微软雅黑" panose="020B0503020204020204" pitchFamily="34" charset="-122"/>
                  <a:ea typeface="微软雅黑" panose="020B0503020204020204" pitchFamily="34" charset="-122"/>
                </a:rPr>
                <a:t>安全距离</a:t>
              </a:r>
              <a:endParaRPr lang="zh-CN" altLang="zh-CN" sz="2389"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22" name="TextBox 20">
              <a:extLst>
                <a:ext uri="{FF2B5EF4-FFF2-40B4-BE49-F238E27FC236}">
                  <a16:creationId xmlns:a16="http://schemas.microsoft.com/office/drawing/2014/main" id="{F6AF58BF-53C8-4D65-950A-B38E29712672}"/>
                </a:ext>
              </a:extLst>
            </p:cNvPr>
            <p:cNvSpPr txBox="1"/>
            <p:nvPr/>
          </p:nvSpPr>
          <p:spPr bwMode="auto">
            <a:xfrm>
              <a:off x="1501813" y="3017442"/>
              <a:ext cx="3963438" cy="2261050"/>
            </a:xfrm>
            <a:prstGeom prst="rect">
              <a:avLst/>
            </a:prstGeom>
            <a:noFill/>
          </p:spPr>
          <p:txBody>
            <a:bodyPr vert="horz" wrap="square" lIns="115174" tIns="57586" rIns="115174" bIns="57586"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a:latin typeface="微软雅黑" panose="020B0503020204020204" pitchFamily="34" charset="-122"/>
                  <a:ea typeface="微软雅黑" panose="020B0503020204020204" pitchFamily="34" charset="-122"/>
                </a:rPr>
                <a:t>避开危险地段如滑坡、崩塌、地陷等，以及行洪区、分洪口等洪水威胁区，同时远离高压线走廊区域和易燃易爆危险物品存放点。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23" name="TextBox 19">
              <a:extLst>
                <a:ext uri="{FF2B5EF4-FFF2-40B4-BE49-F238E27FC236}">
                  <a16:creationId xmlns:a16="http://schemas.microsoft.com/office/drawing/2014/main" id="{6D821D0C-619E-4ED9-8E95-F8DA7596799B}"/>
                </a:ext>
              </a:extLst>
            </p:cNvPr>
            <p:cNvSpPr txBox="1">
              <a:spLocks noChangeArrowheads="1"/>
            </p:cNvSpPr>
            <p:nvPr/>
          </p:nvSpPr>
          <p:spPr bwMode="auto">
            <a:xfrm>
              <a:off x="1840338" y="2392874"/>
              <a:ext cx="2083663" cy="66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5174" tIns="57586" rIns="115174" bIns="57586"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400" b="1">
                  <a:latin typeface="微软雅黑" panose="020B0503020204020204" pitchFamily="34" charset="-122"/>
                  <a:ea typeface="微软雅黑" panose="020B0503020204020204" pitchFamily="34" charset="-122"/>
                </a:rPr>
                <a:t>选址要求</a:t>
              </a:r>
              <a:endParaRPr lang="zh-CN" altLang="zh-CN" sz="2389"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24" name="TextBox 20">
              <a:extLst>
                <a:ext uri="{FF2B5EF4-FFF2-40B4-BE49-F238E27FC236}">
                  <a16:creationId xmlns:a16="http://schemas.microsoft.com/office/drawing/2014/main" id="{ECD614C6-88DD-4D7F-93D5-BEC874F8667E}"/>
                </a:ext>
              </a:extLst>
            </p:cNvPr>
            <p:cNvSpPr txBox="1"/>
            <p:nvPr/>
          </p:nvSpPr>
          <p:spPr bwMode="auto">
            <a:xfrm>
              <a:off x="10690903" y="4543179"/>
              <a:ext cx="3149421" cy="1828360"/>
            </a:xfrm>
            <a:prstGeom prst="rect">
              <a:avLst/>
            </a:prstGeom>
            <a:noFill/>
          </p:spPr>
          <p:txBody>
            <a:bodyPr vert="horz" wrap="square" lIns="115174" tIns="57586" rIns="115174" bIns="57586"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a:latin typeface="微软雅黑" panose="020B0503020204020204" pitchFamily="34" charset="-122"/>
                  <a:ea typeface="微软雅黑" panose="020B0503020204020204" pitchFamily="34" charset="-122"/>
                </a:rPr>
                <a:t>不宜设置在地下采空区，若无法避开需评估稳定性；林木较多的避难场所需防火隔离。</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25" name="TextBox 19">
              <a:extLst>
                <a:ext uri="{FF2B5EF4-FFF2-40B4-BE49-F238E27FC236}">
                  <a16:creationId xmlns:a16="http://schemas.microsoft.com/office/drawing/2014/main" id="{A5D03E90-749A-460F-8DFC-82870AD95231}"/>
                </a:ext>
              </a:extLst>
            </p:cNvPr>
            <p:cNvSpPr txBox="1">
              <a:spLocks noChangeArrowheads="1"/>
            </p:cNvSpPr>
            <p:nvPr/>
          </p:nvSpPr>
          <p:spPr bwMode="auto">
            <a:xfrm>
              <a:off x="10690905" y="3918611"/>
              <a:ext cx="2951724" cy="66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5174" tIns="57586" rIns="115174" bIns="57586"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400" b="1">
                  <a:latin typeface="微软雅黑" panose="020B0503020204020204" pitchFamily="34" charset="-122"/>
                  <a:ea typeface="微软雅黑" panose="020B0503020204020204" pitchFamily="34" charset="-122"/>
                </a:rPr>
                <a:t>特别考虑</a:t>
              </a:r>
              <a:endParaRPr lang="zh-CN" altLang="zh-CN" sz="2389"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Tree>
    <p:extLst>
      <p:ext uri="{BB962C8B-B14F-4D97-AF65-F5344CB8AC3E}">
        <p14:creationId xmlns:p14="http://schemas.microsoft.com/office/powerpoint/2010/main" val="2572614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37853942-3B57-4DCE-8AE6-405E23136305}"/>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3C36F0FF-381D-4AEB-9543-121FAAA781D0}"/>
              </a:ext>
            </a:extLst>
          </p:cNvPr>
          <p:cNvSpPr/>
          <p:nvPr/>
        </p:nvSpPr>
        <p:spPr>
          <a:xfrm>
            <a:off x="284479" y="0"/>
            <a:ext cx="3860801"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09 </a:t>
            </a:r>
            <a:r>
              <a:rPr lang="zh-CN" altLang="en-US" sz="3600" b="1">
                <a:latin typeface="微软雅黑" panose="020B0503020204020204" pitchFamily="34" charset="-122"/>
                <a:ea typeface="微软雅黑" panose="020B0503020204020204" pitchFamily="34" charset="-122"/>
              </a:rPr>
              <a:t>设计要求指引</a:t>
            </a:r>
          </a:p>
        </p:txBody>
      </p:sp>
      <p:sp>
        <p:nvSpPr>
          <p:cNvPr id="5" name="文本框 4">
            <a:extLst>
              <a:ext uri="{FF2B5EF4-FFF2-40B4-BE49-F238E27FC236}">
                <a16:creationId xmlns:a16="http://schemas.microsoft.com/office/drawing/2014/main" id="{571562CC-D346-455A-9B80-ED546F3DF68A}"/>
              </a:ext>
            </a:extLst>
          </p:cNvPr>
          <p:cNvSpPr txBox="1"/>
          <p:nvPr/>
        </p:nvSpPr>
        <p:spPr>
          <a:xfrm>
            <a:off x="284480" y="789004"/>
            <a:ext cx="4584700"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功能配置与设施设备</a:t>
            </a:r>
            <a:endPar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5" name="组合 24">
            <a:extLst>
              <a:ext uri="{FF2B5EF4-FFF2-40B4-BE49-F238E27FC236}">
                <a16:creationId xmlns:a16="http://schemas.microsoft.com/office/drawing/2014/main" id="{3E7FE879-C10D-4015-8DAD-0C1EA583A9B2}"/>
              </a:ext>
            </a:extLst>
          </p:cNvPr>
          <p:cNvGrpSpPr/>
          <p:nvPr/>
        </p:nvGrpSpPr>
        <p:grpSpPr>
          <a:xfrm>
            <a:off x="4139657" y="2262956"/>
            <a:ext cx="3912716" cy="2857684"/>
            <a:chOff x="4198669" y="1937836"/>
            <a:chExt cx="3794662" cy="2857684"/>
          </a:xfrm>
        </p:grpSpPr>
        <p:sp>
          <p:nvSpPr>
            <p:cNvPr id="14" name="Rounded Rectangle 27">
              <a:extLst>
                <a:ext uri="{FF2B5EF4-FFF2-40B4-BE49-F238E27FC236}">
                  <a16:creationId xmlns:a16="http://schemas.microsoft.com/office/drawing/2014/main" id="{CFEF3524-AD92-4540-BEE6-A4313C17C544}"/>
                </a:ext>
              </a:extLst>
            </p:cNvPr>
            <p:cNvSpPr>
              <a:spLocks noChangeArrowheads="1"/>
            </p:cNvSpPr>
            <p:nvPr/>
          </p:nvSpPr>
          <p:spPr bwMode="auto">
            <a:xfrm rot="16200000" flipH="1">
              <a:off x="4698762" y="1500952"/>
              <a:ext cx="2794475" cy="3794662"/>
            </a:xfrm>
            <a:prstGeom prst="roundRect">
              <a:avLst>
                <a:gd name="adj" fmla="val 7870"/>
              </a:avLst>
            </a:prstGeom>
            <a:solidFill>
              <a:srgbClr val="FFFFFF"/>
            </a:solidFill>
            <a:ln w="6350">
              <a:solidFill>
                <a:sysClr val="window" lastClr="FFFFFF">
                  <a:lumMod val="65000"/>
                </a:sysClr>
              </a:solidFill>
              <a:round/>
            </a:ln>
          </p:spPr>
          <p:txBody>
            <a:bodyPr anchor="ctr"/>
            <a:lstStyle/>
            <a:p>
              <a:pPr algn="ctr" defTabSz="1045159" fontAlgn="auto">
                <a:spcBef>
                  <a:spcPts val="0"/>
                </a:spcBef>
                <a:spcAft>
                  <a:spcPts val="0"/>
                </a:spcAft>
                <a:defRPr/>
              </a:pPr>
              <a:endParaRPr lang="en-US" sz="1600" kern="0" dirty="0">
                <a:solidFill>
                  <a:srgbClr val="FFFFFF"/>
                </a:solidFill>
                <a:latin typeface="微软雅黑" panose="020B0503020204020204" pitchFamily="34" charset="-122"/>
                <a:ea typeface="微软雅黑" panose="020B0503020204020204" pitchFamily="34" charset="-122"/>
              </a:endParaRPr>
            </a:p>
          </p:txBody>
        </p:sp>
        <p:sp>
          <p:nvSpPr>
            <p:cNvPr id="15" name="Round Same Side Corner Rectangle 141">
              <a:extLst>
                <a:ext uri="{FF2B5EF4-FFF2-40B4-BE49-F238E27FC236}">
                  <a16:creationId xmlns:a16="http://schemas.microsoft.com/office/drawing/2014/main" id="{FFCA1AA6-5E14-4ACF-956F-4274D0EDEE27}"/>
                </a:ext>
              </a:extLst>
            </p:cNvPr>
            <p:cNvSpPr/>
            <p:nvPr/>
          </p:nvSpPr>
          <p:spPr bwMode="auto">
            <a:xfrm>
              <a:off x="4198669" y="1937836"/>
              <a:ext cx="3794662" cy="923647"/>
            </a:xfrm>
            <a:prstGeom prst="round2SameRect">
              <a:avLst>
                <a:gd name="adj1" fmla="val 27778"/>
                <a:gd name="adj2" fmla="val 0"/>
              </a:avLst>
            </a:prstGeom>
            <a:solidFill>
              <a:srgbClr val="8C5347"/>
            </a:solidFill>
            <a:ln>
              <a:solidFill>
                <a:srgbClr val="843E2D"/>
              </a:solidFill>
            </a:ln>
          </p:spPr>
          <p:style>
            <a:lnRef idx="1">
              <a:schemeClr val="accent1"/>
            </a:lnRef>
            <a:fillRef idx="3">
              <a:schemeClr val="accent1"/>
            </a:fillRef>
            <a:effectRef idx="2">
              <a:schemeClr val="accent1"/>
            </a:effectRef>
            <a:fontRef idx="minor">
              <a:schemeClr val="lt1"/>
            </a:fontRef>
          </p:style>
          <p:txBody>
            <a:bodyPr anchor="ctr"/>
            <a:lstStyle/>
            <a:p>
              <a:pPr algn="ctr" defTabSz="1045159" fontAlgn="auto">
                <a:spcBef>
                  <a:spcPts val="0"/>
                </a:spcBef>
                <a:spcAft>
                  <a:spcPts val="0"/>
                </a:spcAft>
                <a:defRPr/>
              </a:pPr>
              <a:r>
                <a:rPr lang="zh-CN" altLang="en-US" sz="2800" b="1">
                  <a:latin typeface="微软雅黑" panose="020B0503020204020204" pitchFamily="34" charset="-122"/>
                  <a:ea typeface="微软雅黑" panose="020B0503020204020204" pitchFamily="34" charset="-122"/>
                </a:rPr>
                <a:t>设施设备配置</a:t>
              </a:r>
              <a:endParaRPr lang="en-US" sz="2800" b="1" kern="0" dirty="0">
                <a:solidFill>
                  <a:srgbClr val="FFFFFF"/>
                </a:solidFill>
                <a:latin typeface="微软雅黑" panose="020B0503020204020204" pitchFamily="34" charset="-122"/>
                <a:ea typeface="微软雅黑" panose="020B0503020204020204" pitchFamily="34" charset="-122"/>
              </a:endParaRPr>
            </a:p>
          </p:txBody>
        </p:sp>
        <p:sp>
          <p:nvSpPr>
            <p:cNvPr id="16" name="Tekstboks 72">
              <a:extLst>
                <a:ext uri="{FF2B5EF4-FFF2-40B4-BE49-F238E27FC236}">
                  <a16:creationId xmlns:a16="http://schemas.microsoft.com/office/drawing/2014/main" id="{F0537CF6-E95E-47FE-B1AD-47B3D2167F70}"/>
                </a:ext>
              </a:extLst>
            </p:cNvPr>
            <p:cNvSpPr txBox="1">
              <a:spLocks noChangeArrowheads="1"/>
            </p:cNvSpPr>
            <p:nvPr/>
          </p:nvSpPr>
          <p:spPr bwMode="auto">
            <a:xfrm>
              <a:off x="4242441" y="2989001"/>
              <a:ext cx="3733254" cy="149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marL="0" lvl="1" indent="0" algn="just">
                <a:lnSpc>
                  <a:spcPts val="2800"/>
                </a:lnSpc>
              </a:pPr>
              <a:r>
                <a:rPr lang="zh-CN" altLang="en-US" sz="2000">
                  <a:latin typeface="微软雅黑" panose="020B0503020204020204" pitchFamily="34" charset="-122"/>
                  <a:ea typeface="微软雅黑" panose="020B0503020204020204" pitchFamily="34" charset="-122"/>
                </a:rPr>
                <a:t>各类避难场所均需配置应急供水、供电、通讯、照明、消防等设施，并根据需求增配排污、停车、餐饮、文化活动等设施。</a:t>
              </a:r>
            </a:p>
          </p:txBody>
        </p:sp>
      </p:grpSp>
      <p:grpSp>
        <p:nvGrpSpPr>
          <p:cNvPr id="3" name="组合 2">
            <a:extLst>
              <a:ext uri="{FF2B5EF4-FFF2-40B4-BE49-F238E27FC236}">
                <a16:creationId xmlns:a16="http://schemas.microsoft.com/office/drawing/2014/main" id="{471F3FB4-489B-442C-9E8B-D1FD80BD497B}"/>
              </a:ext>
            </a:extLst>
          </p:cNvPr>
          <p:cNvGrpSpPr/>
          <p:nvPr/>
        </p:nvGrpSpPr>
        <p:grpSpPr>
          <a:xfrm>
            <a:off x="120544" y="2274422"/>
            <a:ext cx="3914636" cy="2846219"/>
            <a:chOff x="241088" y="1949302"/>
            <a:chExt cx="3796524" cy="2846219"/>
          </a:xfrm>
        </p:grpSpPr>
        <p:sp>
          <p:nvSpPr>
            <p:cNvPr id="8" name="Rounded Rectangle 27">
              <a:extLst>
                <a:ext uri="{FF2B5EF4-FFF2-40B4-BE49-F238E27FC236}">
                  <a16:creationId xmlns:a16="http://schemas.microsoft.com/office/drawing/2014/main" id="{E0DEB6C5-DE04-433E-9CEC-53E1CACA0250}"/>
                </a:ext>
              </a:extLst>
            </p:cNvPr>
            <p:cNvSpPr>
              <a:spLocks noChangeArrowheads="1"/>
            </p:cNvSpPr>
            <p:nvPr/>
          </p:nvSpPr>
          <p:spPr bwMode="auto">
            <a:xfrm rot="16200000" flipH="1">
              <a:off x="741181" y="1500952"/>
              <a:ext cx="2794476" cy="3794662"/>
            </a:xfrm>
            <a:prstGeom prst="roundRect">
              <a:avLst>
                <a:gd name="adj" fmla="val 7870"/>
              </a:avLst>
            </a:prstGeom>
            <a:solidFill>
              <a:srgbClr val="FFFFFF"/>
            </a:solidFill>
            <a:ln w="6350">
              <a:solidFill>
                <a:sysClr val="window" lastClr="FFFFFF">
                  <a:lumMod val="65000"/>
                </a:sysClr>
              </a:solidFill>
              <a:round/>
            </a:ln>
          </p:spPr>
          <p:txBody>
            <a:bodyPr anchor="ctr"/>
            <a:lstStyle/>
            <a:p>
              <a:pPr algn="ctr" defTabSz="1045159" fontAlgn="auto">
                <a:spcBef>
                  <a:spcPts val="0"/>
                </a:spcBef>
                <a:spcAft>
                  <a:spcPts val="0"/>
                </a:spcAft>
                <a:defRPr/>
              </a:pPr>
              <a:endParaRPr lang="en-US" sz="1600" kern="0" dirty="0">
                <a:solidFill>
                  <a:srgbClr val="FFFFFF"/>
                </a:solidFill>
                <a:latin typeface="微软雅黑" panose="020B0503020204020204" pitchFamily="34" charset="-122"/>
                <a:ea typeface="微软雅黑" panose="020B0503020204020204" pitchFamily="34" charset="-122"/>
              </a:endParaRPr>
            </a:p>
          </p:txBody>
        </p:sp>
        <p:sp>
          <p:nvSpPr>
            <p:cNvPr id="9" name="Rektangel 76">
              <a:extLst>
                <a:ext uri="{FF2B5EF4-FFF2-40B4-BE49-F238E27FC236}">
                  <a16:creationId xmlns:a16="http://schemas.microsoft.com/office/drawing/2014/main" id="{445A619C-0198-4D29-83F5-7C86B142ADBA}"/>
                </a:ext>
              </a:extLst>
            </p:cNvPr>
            <p:cNvSpPr>
              <a:spLocks noChangeArrowheads="1"/>
            </p:cNvSpPr>
            <p:nvPr/>
          </p:nvSpPr>
          <p:spPr bwMode="auto">
            <a:xfrm>
              <a:off x="1201909" y="2125513"/>
              <a:ext cx="269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86"/>
                </a:spcAft>
                <a:defRPr/>
              </a:pPr>
              <a:r>
                <a:rPr lang="zh-CN" altLang="en-US" sz="1600"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凝聚功能</a:t>
              </a:r>
            </a:p>
          </p:txBody>
        </p:sp>
        <p:sp>
          <p:nvSpPr>
            <p:cNvPr id="10" name="Tekstboks 72">
              <a:extLst>
                <a:ext uri="{FF2B5EF4-FFF2-40B4-BE49-F238E27FC236}">
                  <a16:creationId xmlns:a16="http://schemas.microsoft.com/office/drawing/2014/main" id="{D428D65D-401B-462E-BBE4-05153D10B70C}"/>
                </a:ext>
              </a:extLst>
            </p:cNvPr>
            <p:cNvSpPr txBox="1">
              <a:spLocks noChangeArrowheads="1"/>
            </p:cNvSpPr>
            <p:nvPr/>
          </p:nvSpPr>
          <p:spPr bwMode="auto">
            <a:xfrm>
              <a:off x="284861" y="2989001"/>
              <a:ext cx="3733254" cy="153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algn="just">
                <a:lnSpc>
                  <a:spcPct val="120000"/>
                </a:lnSpc>
              </a:pPr>
              <a:r>
                <a:rPr lang="zh-CN" altLang="en-US" sz="2000">
                  <a:latin typeface="微软雅黑" panose="020B0503020204020204" pitchFamily="34" charset="-122"/>
                  <a:ea typeface="微软雅黑" panose="020B0503020204020204" pitchFamily="34" charset="-122"/>
                </a:rPr>
                <a:t>根据避难时长，分为紧急、短期和长期避难场所，分别设置不同的功能区，如应急集散、医疗救治、物资储备、应急宿住等。</a:t>
              </a:r>
              <a:endParaRPr lang="zh-CN" altLang="en-US" sz="20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Round Same Side Corner Rectangle 141">
              <a:extLst>
                <a:ext uri="{FF2B5EF4-FFF2-40B4-BE49-F238E27FC236}">
                  <a16:creationId xmlns:a16="http://schemas.microsoft.com/office/drawing/2014/main" id="{9D819545-4B55-40A6-9F6D-478D228FE7B1}"/>
                </a:ext>
              </a:extLst>
            </p:cNvPr>
            <p:cNvSpPr/>
            <p:nvPr/>
          </p:nvSpPr>
          <p:spPr bwMode="auto">
            <a:xfrm>
              <a:off x="242950" y="1949302"/>
              <a:ext cx="3794662" cy="923647"/>
            </a:xfrm>
            <a:prstGeom prst="round2SameRect">
              <a:avLst>
                <a:gd name="adj1" fmla="val 27778"/>
                <a:gd name="adj2" fmla="val 0"/>
              </a:avLst>
            </a:prstGeom>
            <a:solidFill>
              <a:srgbClr val="8C5347"/>
            </a:solidFill>
            <a:ln>
              <a:solidFill>
                <a:srgbClr val="843E2D"/>
              </a:solidFill>
            </a:ln>
          </p:spPr>
          <p:style>
            <a:lnRef idx="1">
              <a:schemeClr val="accent1"/>
            </a:lnRef>
            <a:fillRef idx="3">
              <a:schemeClr val="accent1"/>
            </a:fillRef>
            <a:effectRef idx="2">
              <a:schemeClr val="accent1"/>
            </a:effectRef>
            <a:fontRef idx="minor">
              <a:schemeClr val="lt1"/>
            </a:fontRef>
          </p:style>
          <p:txBody>
            <a:bodyPr anchor="ctr"/>
            <a:lstStyle/>
            <a:p>
              <a:pPr algn="ctr" defTabSz="1045159" fontAlgn="auto">
                <a:spcBef>
                  <a:spcPts val="0"/>
                </a:spcBef>
                <a:spcAft>
                  <a:spcPts val="0"/>
                </a:spcAft>
                <a:defRPr/>
              </a:pPr>
              <a:r>
                <a:rPr lang="zh-CN" altLang="en-US" sz="2800" b="1">
                  <a:latin typeface="微软雅黑" panose="020B0503020204020204" pitchFamily="34" charset="-122"/>
                  <a:ea typeface="微软雅黑" panose="020B0503020204020204" pitchFamily="34" charset="-122"/>
                </a:rPr>
                <a:t>功能区划分</a:t>
              </a:r>
              <a:endParaRPr lang="en-US" sz="2800" b="1" kern="0" dirty="0">
                <a:solidFill>
                  <a:srgbClr val="FFFFFF"/>
                </a:solidFill>
                <a:latin typeface="微软雅黑" panose="020B0503020204020204" pitchFamily="34" charset="-122"/>
                <a:ea typeface="微软雅黑" panose="020B0503020204020204" pitchFamily="34" charset="-122"/>
              </a:endParaRPr>
            </a:p>
          </p:txBody>
        </p:sp>
      </p:grpSp>
      <p:grpSp>
        <p:nvGrpSpPr>
          <p:cNvPr id="26" name="组合 25">
            <a:extLst>
              <a:ext uri="{FF2B5EF4-FFF2-40B4-BE49-F238E27FC236}">
                <a16:creationId xmlns:a16="http://schemas.microsoft.com/office/drawing/2014/main" id="{E63A7810-4666-4C84-B68D-832058FBB41E}"/>
              </a:ext>
            </a:extLst>
          </p:cNvPr>
          <p:cNvGrpSpPr/>
          <p:nvPr/>
        </p:nvGrpSpPr>
        <p:grpSpPr>
          <a:xfrm>
            <a:off x="8154195" y="2257860"/>
            <a:ext cx="3917260" cy="2862781"/>
            <a:chOff x="8151841" y="1932740"/>
            <a:chExt cx="3799069" cy="2862781"/>
          </a:xfrm>
        </p:grpSpPr>
        <p:sp>
          <p:nvSpPr>
            <p:cNvPr id="12" name="Rounded Rectangle 27">
              <a:extLst>
                <a:ext uri="{FF2B5EF4-FFF2-40B4-BE49-F238E27FC236}">
                  <a16:creationId xmlns:a16="http://schemas.microsoft.com/office/drawing/2014/main" id="{85576111-99C5-4133-9ACE-ABA0DD7E4BF7}"/>
                </a:ext>
              </a:extLst>
            </p:cNvPr>
            <p:cNvSpPr>
              <a:spLocks noChangeArrowheads="1"/>
            </p:cNvSpPr>
            <p:nvPr/>
          </p:nvSpPr>
          <p:spPr bwMode="auto">
            <a:xfrm rot="16200000" flipH="1">
              <a:off x="8656341" y="1500952"/>
              <a:ext cx="2794476" cy="3794662"/>
            </a:xfrm>
            <a:prstGeom prst="roundRect">
              <a:avLst>
                <a:gd name="adj" fmla="val 7870"/>
              </a:avLst>
            </a:prstGeom>
            <a:solidFill>
              <a:srgbClr val="FFFFFF"/>
            </a:solidFill>
            <a:ln w="6350">
              <a:solidFill>
                <a:sysClr val="window" lastClr="FFFFFF">
                  <a:lumMod val="65000"/>
                </a:sysClr>
              </a:solidFill>
              <a:round/>
            </a:ln>
          </p:spPr>
          <p:txBody>
            <a:bodyPr anchor="ctr"/>
            <a:lstStyle/>
            <a:p>
              <a:pPr algn="ctr" defTabSz="1045159" fontAlgn="auto">
                <a:spcBef>
                  <a:spcPts val="0"/>
                </a:spcBef>
                <a:spcAft>
                  <a:spcPts val="0"/>
                </a:spcAft>
                <a:defRPr/>
              </a:pPr>
              <a:endParaRPr lang="en-US" sz="1600" kern="0" dirty="0">
                <a:solidFill>
                  <a:srgbClr val="FFFFFF"/>
                </a:solidFill>
                <a:latin typeface="微软雅黑" panose="020B0503020204020204" pitchFamily="34" charset="-122"/>
                <a:ea typeface="微软雅黑" panose="020B0503020204020204" pitchFamily="34" charset="-122"/>
              </a:endParaRPr>
            </a:p>
          </p:txBody>
        </p:sp>
        <p:sp>
          <p:nvSpPr>
            <p:cNvPr id="13" name="Tekstboks 72">
              <a:extLst>
                <a:ext uri="{FF2B5EF4-FFF2-40B4-BE49-F238E27FC236}">
                  <a16:creationId xmlns:a16="http://schemas.microsoft.com/office/drawing/2014/main" id="{8C8E3F70-F478-4DCA-91AC-EA844D03FE9D}"/>
                </a:ext>
              </a:extLst>
            </p:cNvPr>
            <p:cNvSpPr txBox="1">
              <a:spLocks noChangeArrowheads="1"/>
            </p:cNvSpPr>
            <p:nvPr/>
          </p:nvSpPr>
          <p:spPr bwMode="auto">
            <a:xfrm>
              <a:off x="8200021" y="2989001"/>
              <a:ext cx="3733254" cy="153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lvl="0" algn="just">
                <a:lnSpc>
                  <a:spcPct val="120000"/>
                </a:lnSpc>
                <a:buClrTx/>
                <a:buSzTx/>
                <a:buFont typeface="Wingdings" panose="05000000000000000000" pitchFamily="2" charset="2"/>
              </a:pPr>
              <a:r>
                <a:rPr lang="zh-CN" altLang="en-US" sz="2000">
                  <a:latin typeface="微软雅黑" panose="020B0503020204020204" pitchFamily="34" charset="-122"/>
                  <a:ea typeface="微软雅黑" panose="020B0503020204020204" pitchFamily="34" charset="-122"/>
                </a:rPr>
                <a:t>设置避难场所功能布局图、疏散路线图和各类标志，包括主标志、功能区标志、设施设备标志等，确保人员快速识别与疏散。</a:t>
              </a:r>
              <a:endParaRPr lang="zh-CN" altLang="en-US" sz="2000" dirty="0">
                <a:latin typeface="微软雅黑" panose="020B0503020204020204" pitchFamily="34" charset="-122"/>
                <a:ea typeface="微软雅黑" panose="020B0503020204020204" pitchFamily="34" charset="-122"/>
              </a:endParaRPr>
            </a:p>
          </p:txBody>
        </p:sp>
        <p:sp>
          <p:nvSpPr>
            <p:cNvPr id="18" name="Round Same Side Corner Rectangle 141">
              <a:extLst>
                <a:ext uri="{FF2B5EF4-FFF2-40B4-BE49-F238E27FC236}">
                  <a16:creationId xmlns:a16="http://schemas.microsoft.com/office/drawing/2014/main" id="{A2100C14-A0C4-48AA-B8EE-06850AE7DC7A}"/>
                </a:ext>
              </a:extLst>
            </p:cNvPr>
            <p:cNvSpPr/>
            <p:nvPr/>
          </p:nvSpPr>
          <p:spPr bwMode="auto">
            <a:xfrm>
              <a:off x="8151841" y="1932740"/>
              <a:ext cx="3794662" cy="923647"/>
            </a:xfrm>
            <a:prstGeom prst="round2SameRect">
              <a:avLst>
                <a:gd name="adj1" fmla="val 27778"/>
                <a:gd name="adj2" fmla="val 0"/>
              </a:avLst>
            </a:prstGeom>
            <a:solidFill>
              <a:srgbClr val="8C5347"/>
            </a:solidFill>
            <a:ln>
              <a:solidFill>
                <a:srgbClr val="843E2D"/>
              </a:solidFill>
            </a:ln>
          </p:spPr>
          <p:style>
            <a:lnRef idx="1">
              <a:schemeClr val="accent1"/>
            </a:lnRef>
            <a:fillRef idx="3">
              <a:schemeClr val="accent1"/>
            </a:fillRef>
            <a:effectRef idx="2">
              <a:schemeClr val="accent1"/>
            </a:effectRef>
            <a:fontRef idx="minor">
              <a:schemeClr val="lt1"/>
            </a:fontRef>
          </p:style>
          <p:txBody>
            <a:bodyPr anchor="ctr"/>
            <a:lstStyle/>
            <a:p>
              <a:pPr algn="ctr" defTabSz="1045159" fontAlgn="auto">
                <a:spcBef>
                  <a:spcPts val="0"/>
                </a:spcBef>
                <a:spcAft>
                  <a:spcPts val="0"/>
                </a:spcAft>
                <a:defRPr/>
              </a:pPr>
              <a:r>
                <a:rPr lang="zh-CN" altLang="en-US" sz="2800" b="1">
                  <a:latin typeface="微软雅黑" panose="020B0503020204020204" pitchFamily="34" charset="-122"/>
                  <a:ea typeface="微软雅黑" panose="020B0503020204020204" pitchFamily="34" charset="-122"/>
                </a:rPr>
                <a:t>标识标志</a:t>
              </a:r>
              <a:endParaRPr lang="en-US" sz="2800" b="1" kern="0"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27538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61AE039C-6253-42F8-A2B2-D9AE26637BEA}"/>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3C36F0FF-381D-4AEB-9543-121FAAA781D0}"/>
              </a:ext>
            </a:extLst>
          </p:cNvPr>
          <p:cNvSpPr/>
          <p:nvPr/>
        </p:nvSpPr>
        <p:spPr>
          <a:xfrm>
            <a:off x="284479" y="0"/>
            <a:ext cx="3860801"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09 </a:t>
            </a:r>
            <a:r>
              <a:rPr lang="zh-CN" altLang="en-US" sz="3600" b="1">
                <a:latin typeface="微软雅黑" panose="020B0503020204020204" pitchFamily="34" charset="-122"/>
                <a:ea typeface="微软雅黑" panose="020B0503020204020204" pitchFamily="34" charset="-122"/>
              </a:rPr>
              <a:t>设计要求指引</a:t>
            </a:r>
          </a:p>
        </p:txBody>
      </p:sp>
      <p:sp>
        <p:nvSpPr>
          <p:cNvPr id="5" name="文本框 4">
            <a:extLst>
              <a:ext uri="{FF2B5EF4-FFF2-40B4-BE49-F238E27FC236}">
                <a16:creationId xmlns:a16="http://schemas.microsoft.com/office/drawing/2014/main" id="{571562CC-D346-455A-9B80-ED546F3DF68A}"/>
              </a:ext>
            </a:extLst>
          </p:cNvPr>
          <p:cNvSpPr txBox="1"/>
          <p:nvPr/>
        </p:nvSpPr>
        <p:spPr>
          <a:xfrm>
            <a:off x="284480" y="789004"/>
            <a:ext cx="4584700"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3. </a:t>
            </a:r>
            <a:r>
              <a:rPr lang="zh-CN" altLang="en-US"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物资储备与信息系统</a:t>
            </a:r>
            <a:endPar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a:extLst>
              <a:ext uri="{FF2B5EF4-FFF2-40B4-BE49-F238E27FC236}">
                <a16:creationId xmlns:a16="http://schemas.microsoft.com/office/drawing/2014/main" id="{08AF59DD-671C-4F27-8923-132245DCB61E}"/>
              </a:ext>
            </a:extLst>
          </p:cNvPr>
          <p:cNvGrpSpPr/>
          <p:nvPr/>
        </p:nvGrpSpPr>
        <p:grpSpPr>
          <a:xfrm>
            <a:off x="1354016" y="1532727"/>
            <a:ext cx="9483967" cy="4399214"/>
            <a:chOff x="1601124" y="1780737"/>
            <a:chExt cx="12343083" cy="5725438"/>
          </a:xfrm>
        </p:grpSpPr>
        <p:sp>
          <p:nvSpPr>
            <p:cNvPr id="6" name="矩形 5">
              <a:extLst>
                <a:ext uri="{FF2B5EF4-FFF2-40B4-BE49-F238E27FC236}">
                  <a16:creationId xmlns:a16="http://schemas.microsoft.com/office/drawing/2014/main" id="{DA0CBEEA-9836-40FD-99C1-FB30FF122556}"/>
                </a:ext>
              </a:extLst>
            </p:cNvPr>
            <p:cNvSpPr/>
            <p:nvPr/>
          </p:nvSpPr>
          <p:spPr>
            <a:xfrm>
              <a:off x="4232417" y="5177714"/>
              <a:ext cx="7893892" cy="168908"/>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15183" tIns="57592" rIns="115183" bIns="57592" rtlCol="0" anchor="ctr"/>
            <a:lstStyle/>
            <a:p>
              <a:pPr algn="ctr"/>
              <a:endParaRPr lang="zh-CN" altLang="en-US"/>
            </a:p>
          </p:txBody>
        </p:sp>
        <p:sp>
          <p:nvSpPr>
            <p:cNvPr id="8" name="矩形 7">
              <a:extLst>
                <a:ext uri="{FF2B5EF4-FFF2-40B4-BE49-F238E27FC236}">
                  <a16:creationId xmlns:a16="http://schemas.microsoft.com/office/drawing/2014/main" id="{B0FEBB96-F1DC-449B-84C0-BEB1C52AEE24}"/>
                </a:ext>
              </a:extLst>
            </p:cNvPr>
            <p:cNvSpPr/>
            <p:nvPr/>
          </p:nvSpPr>
          <p:spPr>
            <a:xfrm>
              <a:off x="3506544" y="2196406"/>
              <a:ext cx="7893892" cy="168908"/>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15183" tIns="57592" rIns="115183" bIns="57592" rtlCol="0" anchor="ctr"/>
            <a:lstStyle/>
            <a:p>
              <a:pPr algn="ctr"/>
              <a:endParaRPr lang="zh-CN" altLang="en-US"/>
            </a:p>
          </p:txBody>
        </p:sp>
        <p:sp>
          <p:nvSpPr>
            <p:cNvPr id="9" name="椭圆 64">
              <a:extLst>
                <a:ext uri="{FF2B5EF4-FFF2-40B4-BE49-F238E27FC236}">
                  <a16:creationId xmlns:a16="http://schemas.microsoft.com/office/drawing/2014/main" id="{C47F3287-0F6E-4B14-8608-DA4E7C067296}"/>
                </a:ext>
              </a:extLst>
            </p:cNvPr>
            <p:cNvSpPr>
              <a:spLocks noChangeArrowheads="1"/>
            </p:cNvSpPr>
            <p:nvPr/>
          </p:nvSpPr>
          <p:spPr bwMode="auto">
            <a:xfrm>
              <a:off x="1601124" y="1780737"/>
              <a:ext cx="2090098" cy="2088968"/>
            </a:xfrm>
            <a:prstGeom prst="ellipse">
              <a:avLst/>
            </a:prstGeom>
            <a:solidFill>
              <a:srgbClr val="8C5347"/>
            </a:solidFill>
            <a:ln w="190500" cap="sq" cmpd="sng">
              <a:solidFill>
                <a:schemeClr val="bg1">
                  <a:lumMod val="65000"/>
                </a:schemeClr>
              </a:solidFill>
              <a:round/>
              <a:headEnd/>
              <a:tailEnd/>
            </a:ln>
          </p:spPr>
          <p:txBody>
            <a:bodyPr lIns="115183" tIns="57592" rIns="115183" bIns="57592" anchor="ctr"/>
            <a:lstStyle/>
            <a:p>
              <a:pPr algn="ctr"/>
              <a:r>
                <a:rPr lang="zh-CN" altLang="en-US" sz="3528" b="1">
                  <a:solidFill>
                    <a:schemeClr val="bg1"/>
                  </a:solidFill>
                  <a:latin typeface="微软雅黑" pitchFamily="34" charset="-122"/>
                  <a:ea typeface="微软雅黑" pitchFamily="34" charset="-122"/>
                  <a:sym typeface="宋体" panose="02010600030101010101" pitchFamily="2" charset="-122"/>
                </a:rPr>
                <a:t>物资储备</a:t>
              </a:r>
              <a:endParaRPr lang="zh-CN" altLang="zh-CN" sz="3528" b="1" dirty="0">
                <a:solidFill>
                  <a:schemeClr val="bg1"/>
                </a:solidFill>
                <a:latin typeface="微软雅黑" pitchFamily="34" charset="-122"/>
                <a:ea typeface="微软雅黑" pitchFamily="34" charset="-122"/>
                <a:sym typeface="宋体" panose="02010600030101010101" pitchFamily="2" charset="-122"/>
              </a:endParaRPr>
            </a:p>
          </p:txBody>
        </p:sp>
        <p:sp>
          <p:nvSpPr>
            <p:cNvPr id="10" name="TextBox 32">
              <a:extLst>
                <a:ext uri="{FF2B5EF4-FFF2-40B4-BE49-F238E27FC236}">
                  <a16:creationId xmlns:a16="http://schemas.microsoft.com/office/drawing/2014/main" id="{21A4FE3D-A32E-433D-87C4-BB35E543073E}"/>
                </a:ext>
              </a:extLst>
            </p:cNvPr>
            <p:cNvSpPr txBox="1"/>
            <p:nvPr/>
          </p:nvSpPr>
          <p:spPr>
            <a:xfrm>
              <a:off x="4092209" y="2406106"/>
              <a:ext cx="7440221" cy="2056293"/>
            </a:xfrm>
            <a:prstGeom prst="rect">
              <a:avLst/>
            </a:prstGeom>
            <a:noFill/>
          </p:spPr>
          <p:txBody>
            <a:bodyPr wrap="square" lIns="115183" tIns="57592" rIns="115183" bIns="57592" rtlCol="0">
              <a:spAutoFit/>
            </a:bodyPr>
            <a:lstStyle/>
            <a:p>
              <a:pPr algn="just">
                <a:lnSpc>
                  <a:spcPct val="150000"/>
                </a:lnSpc>
              </a:pPr>
              <a:r>
                <a:rPr lang="zh-CN" altLang="en-US" sz="2200">
                  <a:latin typeface="微软雅黑" panose="020B0503020204020204" pitchFamily="34" charset="-122"/>
                  <a:ea typeface="微软雅黑" panose="020B0503020204020204" pitchFamily="34" charset="-122"/>
                </a:rPr>
                <a:t>建立政府主导、统一调度的应急物资储备体系，科学规划仓储分布，提升储备能力，实现多样化储备方式，确保应急物资快速响应。</a:t>
              </a:r>
            </a:p>
          </p:txBody>
        </p:sp>
        <p:sp>
          <p:nvSpPr>
            <p:cNvPr id="11" name="椭圆 64">
              <a:extLst>
                <a:ext uri="{FF2B5EF4-FFF2-40B4-BE49-F238E27FC236}">
                  <a16:creationId xmlns:a16="http://schemas.microsoft.com/office/drawing/2014/main" id="{88A201B4-B697-44C1-9E1A-FD3E4B783041}"/>
                </a:ext>
              </a:extLst>
            </p:cNvPr>
            <p:cNvSpPr>
              <a:spLocks noChangeArrowheads="1"/>
            </p:cNvSpPr>
            <p:nvPr/>
          </p:nvSpPr>
          <p:spPr bwMode="auto">
            <a:xfrm>
              <a:off x="11854109" y="4405395"/>
              <a:ext cx="2090098" cy="2088968"/>
            </a:xfrm>
            <a:prstGeom prst="ellipse">
              <a:avLst/>
            </a:prstGeom>
            <a:solidFill>
              <a:srgbClr val="8C5347"/>
            </a:solidFill>
            <a:ln w="190500" cap="sq" cmpd="sng">
              <a:solidFill>
                <a:schemeClr val="bg1">
                  <a:lumMod val="65000"/>
                </a:schemeClr>
              </a:solidFill>
              <a:round/>
              <a:headEnd/>
              <a:tailEnd/>
            </a:ln>
          </p:spPr>
          <p:txBody>
            <a:bodyPr lIns="115183" tIns="57592" rIns="115183" bIns="57592" anchor="ctr"/>
            <a:lstStyle/>
            <a:p>
              <a:pPr algn="ctr"/>
              <a:r>
                <a:rPr lang="zh-CN" altLang="en-US" sz="3528" b="1">
                  <a:solidFill>
                    <a:schemeClr val="bg1"/>
                  </a:solidFill>
                  <a:latin typeface="微软雅黑" pitchFamily="34" charset="-122"/>
                  <a:ea typeface="微软雅黑" pitchFamily="34" charset="-122"/>
                  <a:sym typeface="宋体" panose="02010600030101010101" pitchFamily="2" charset="-122"/>
                </a:rPr>
                <a:t>信息系统</a:t>
              </a:r>
              <a:endParaRPr lang="zh-CN" altLang="zh-CN" sz="3528" b="1" dirty="0">
                <a:solidFill>
                  <a:schemeClr val="bg1"/>
                </a:solidFill>
                <a:latin typeface="微软雅黑" pitchFamily="34" charset="-122"/>
                <a:ea typeface="微软雅黑" pitchFamily="34" charset="-122"/>
                <a:sym typeface="宋体" panose="02010600030101010101" pitchFamily="2" charset="-122"/>
              </a:endParaRPr>
            </a:p>
          </p:txBody>
        </p:sp>
        <p:sp>
          <p:nvSpPr>
            <p:cNvPr id="12" name="TextBox 61">
              <a:extLst>
                <a:ext uri="{FF2B5EF4-FFF2-40B4-BE49-F238E27FC236}">
                  <a16:creationId xmlns:a16="http://schemas.microsoft.com/office/drawing/2014/main" id="{FDECAE22-1A02-49B5-BCC3-A158E3163309}"/>
                </a:ext>
              </a:extLst>
            </p:cNvPr>
            <p:cNvSpPr txBox="1"/>
            <p:nvPr/>
          </p:nvSpPr>
          <p:spPr>
            <a:xfrm>
              <a:off x="4092209" y="5449882"/>
              <a:ext cx="7440221" cy="2056293"/>
            </a:xfrm>
            <a:prstGeom prst="rect">
              <a:avLst/>
            </a:prstGeom>
            <a:noFill/>
          </p:spPr>
          <p:txBody>
            <a:bodyPr wrap="square" lIns="115183" tIns="57592" rIns="115183" bIns="57592" rtlCol="0">
              <a:spAutoFit/>
            </a:bodyPr>
            <a:lstStyle/>
            <a:p>
              <a:pPr algn="just">
                <a:lnSpc>
                  <a:spcPct val="150000"/>
                </a:lnSpc>
              </a:pPr>
              <a:r>
                <a:rPr lang="zh-CN" altLang="en-US" sz="2200">
                  <a:latin typeface="微软雅黑" panose="020B0503020204020204" pitchFamily="34" charset="-122"/>
                  <a:ea typeface="微软雅黑" panose="020B0503020204020204" pitchFamily="34" charset="-122"/>
                </a:rPr>
                <a:t>加强应急避难场所信息化管理，实现应急避难场所的网络化管理，建立应急避难场所信息数据库。 </a:t>
              </a:r>
            </a:p>
          </p:txBody>
        </p:sp>
      </p:grpSp>
    </p:spTree>
    <p:extLst>
      <p:ext uri="{BB962C8B-B14F-4D97-AF65-F5344CB8AC3E}">
        <p14:creationId xmlns:p14="http://schemas.microsoft.com/office/powerpoint/2010/main" val="3131738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矩形 128">
            <a:extLst>
              <a:ext uri="{FF2B5EF4-FFF2-40B4-BE49-F238E27FC236}">
                <a16:creationId xmlns:a16="http://schemas.microsoft.com/office/drawing/2014/main" id="{26A7E36C-E63B-4529-80CA-C27558D9F926}"/>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3C36F0FF-381D-4AEB-9543-121FAAA781D0}"/>
              </a:ext>
            </a:extLst>
          </p:cNvPr>
          <p:cNvSpPr/>
          <p:nvPr/>
        </p:nvSpPr>
        <p:spPr>
          <a:xfrm>
            <a:off x="284479" y="0"/>
            <a:ext cx="2824481"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10 </a:t>
            </a:r>
            <a:r>
              <a:rPr lang="zh-CN" altLang="en-US" sz="3600" b="1">
                <a:latin typeface="微软雅黑" panose="020B0503020204020204" pitchFamily="34" charset="-122"/>
                <a:ea typeface="微软雅黑" panose="020B0503020204020204" pitchFamily="34" charset="-122"/>
              </a:rPr>
              <a:t>实施保障</a:t>
            </a:r>
          </a:p>
        </p:txBody>
      </p:sp>
      <p:sp>
        <p:nvSpPr>
          <p:cNvPr id="68" name="文本框 67">
            <a:extLst>
              <a:ext uri="{FF2B5EF4-FFF2-40B4-BE49-F238E27FC236}">
                <a16:creationId xmlns:a16="http://schemas.microsoft.com/office/drawing/2014/main" id="{E64397A5-2A13-4802-875F-11349921C852}"/>
              </a:ext>
            </a:extLst>
          </p:cNvPr>
          <p:cNvSpPr txBox="1"/>
          <p:nvPr/>
        </p:nvSpPr>
        <p:spPr>
          <a:xfrm>
            <a:off x="1066800" y="987475"/>
            <a:ext cx="10607040" cy="400110"/>
          </a:xfrm>
          <a:prstGeom prst="rect">
            <a:avLst/>
          </a:prstGeom>
          <a:noFill/>
        </p:spPr>
        <p:txBody>
          <a:bodyPr wrap="square">
            <a:spAutoFit/>
          </a:bodyPr>
          <a:lstStyle/>
          <a:p>
            <a:r>
              <a:rPr lang="zh-CN" altLang="en-US" sz="2000">
                <a:latin typeface="微软雅黑" panose="020B0503020204020204" pitchFamily="34" charset="-122"/>
                <a:ea typeface="微软雅黑" panose="020B0503020204020204" pitchFamily="34" charset="-122"/>
              </a:rPr>
              <a:t>强化规划引领，健全体制机制，保障规划实施;加强协同联动、响应快速的城市应急管理能力。</a:t>
            </a:r>
          </a:p>
        </p:txBody>
      </p:sp>
      <p:grpSp>
        <p:nvGrpSpPr>
          <p:cNvPr id="69" name="组合 68">
            <a:extLst>
              <a:ext uri="{FF2B5EF4-FFF2-40B4-BE49-F238E27FC236}">
                <a16:creationId xmlns:a16="http://schemas.microsoft.com/office/drawing/2014/main" id="{D3E2F1AF-75F2-4798-99E6-7E57285B3490}"/>
              </a:ext>
            </a:extLst>
          </p:cNvPr>
          <p:cNvGrpSpPr/>
          <p:nvPr/>
        </p:nvGrpSpPr>
        <p:grpSpPr>
          <a:xfrm>
            <a:off x="2048510" y="1699152"/>
            <a:ext cx="3002400" cy="1729848"/>
            <a:chOff x="1066800" y="1699152"/>
            <a:chExt cx="3157182" cy="1729848"/>
          </a:xfrm>
        </p:grpSpPr>
        <p:grpSp>
          <p:nvGrpSpPr>
            <p:cNvPr id="70" name="组合 69">
              <a:extLst>
                <a:ext uri="{FF2B5EF4-FFF2-40B4-BE49-F238E27FC236}">
                  <a16:creationId xmlns:a16="http://schemas.microsoft.com/office/drawing/2014/main" id="{AD94D618-8069-49C5-958A-5C9CF859E352}"/>
                </a:ext>
              </a:extLst>
            </p:cNvPr>
            <p:cNvGrpSpPr/>
            <p:nvPr/>
          </p:nvGrpSpPr>
          <p:grpSpPr>
            <a:xfrm>
              <a:off x="1066800" y="1715803"/>
              <a:ext cx="3157182" cy="1713197"/>
              <a:chOff x="4960658" y="4207669"/>
              <a:chExt cx="1858462" cy="1713197"/>
            </a:xfrm>
          </p:grpSpPr>
          <p:sp>
            <p:nvSpPr>
              <p:cNvPr id="73" name="矩形 72">
                <a:extLst>
                  <a:ext uri="{FF2B5EF4-FFF2-40B4-BE49-F238E27FC236}">
                    <a16:creationId xmlns:a16="http://schemas.microsoft.com/office/drawing/2014/main" id="{0F0B83DD-C913-4509-90E1-4E8AFF083B61}"/>
                  </a:ext>
                </a:extLst>
              </p:cNvPr>
              <p:cNvSpPr/>
              <p:nvPr/>
            </p:nvSpPr>
            <p:spPr>
              <a:xfrm>
                <a:off x="4960658" y="4207669"/>
                <a:ext cx="1858462" cy="369332"/>
              </a:xfrm>
              <a:prstGeom prst="rect">
                <a:avLst/>
              </a:prstGeom>
              <a:solidFill>
                <a:srgbClr val="BF91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29">
                  <a:latin typeface="微软雅黑" panose="020B0503020204020204" pitchFamily="34" charset="-122"/>
                  <a:ea typeface="微软雅黑" panose="020B0503020204020204" pitchFamily="34" charset="-122"/>
                </a:endParaRPr>
              </a:p>
            </p:txBody>
          </p:sp>
          <p:sp>
            <p:nvSpPr>
              <p:cNvPr id="74" name="矩形 73">
                <a:extLst>
                  <a:ext uri="{FF2B5EF4-FFF2-40B4-BE49-F238E27FC236}">
                    <a16:creationId xmlns:a16="http://schemas.microsoft.com/office/drawing/2014/main" id="{C8625F50-15B4-4633-9143-F1C03DCF6697}"/>
                  </a:ext>
                </a:extLst>
              </p:cNvPr>
              <p:cNvSpPr/>
              <p:nvPr/>
            </p:nvSpPr>
            <p:spPr>
              <a:xfrm>
                <a:off x="4960658" y="4577004"/>
                <a:ext cx="1858462" cy="11198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6" b="1" dirty="0">
                  <a:solidFill>
                    <a:srgbClr val="113E6A"/>
                  </a:solidFill>
                  <a:latin typeface="微软雅黑" panose="020B0503020204020204" pitchFamily="34" charset="-122"/>
                  <a:ea typeface="微软雅黑" panose="020B0503020204020204" pitchFamily="34" charset="-122"/>
                </a:endParaRPr>
              </a:p>
            </p:txBody>
          </p:sp>
          <p:sp>
            <p:nvSpPr>
              <p:cNvPr id="75" name="等腰三角形 74">
                <a:extLst>
                  <a:ext uri="{FF2B5EF4-FFF2-40B4-BE49-F238E27FC236}">
                    <a16:creationId xmlns:a16="http://schemas.microsoft.com/office/drawing/2014/main" id="{3D83FC9D-8064-40A3-A42D-6A0843023A9D}"/>
                  </a:ext>
                </a:extLst>
              </p:cNvPr>
              <p:cNvSpPr/>
              <p:nvPr/>
            </p:nvSpPr>
            <p:spPr>
              <a:xfrm flipV="1">
                <a:off x="5760542" y="5696888"/>
                <a:ext cx="258698" cy="22397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29">
                  <a:latin typeface="微软雅黑" panose="020B0503020204020204" pitchFamily="34" charset="-122"/>
                  <a:ea typeface="微软雅黑" panose="020B0503020204020204" pitchFamily="34" charset="-122"/>
                </a:endParaRPr>
              </a:p>
            </p:txBody>
          </p:sp>
        </p:grpSp>
        <p:sp>
          <p:nvSpPr>
            <p:cNvPr id="71" name="文本框 70">
              <a:extLst>
                <a:ext uri="{FF2B5EF4-FFF2-40B4-BE49-F238E27FC236}">
                  <a16:creationId xmlns:a16="http://schemas.microsoft.com/office/drawing/2014/main" id="{FC380BC1-98F8-4A2E-9598-A22806FDA654}"/>
                </a:ext>
              </a:extLst>
            </p:cNvPr>
            <p:cNvSpPr txBox="1"/>
            <p:nvPr/>
          </p:nvSpPr>
          <p:spPr>
            <a:xfrm>
              <a:off x="1860561" y="1699152"/>
              <a:ext cx="1569660" cy="369332"/>
            </a:xfrm>
            <a:prstGeom prst="rect">
              <a:avLst/>
            </a:prstGeom>
            <a:noFill/>
          </p:spPr>
          <p:txBody>
            <a:bodyPr wrap="none" rtlCol="0">
              <a:spAutoFit/>
            </a:bodyPr>
            <a:lstStyle/>
            <a:p>
              <a:r>
                <a:rPr lang="zh-CN" altLang="en-US" b="1">
                  <a:solidFill>
                    <a:schemeClr val="bg1"/>
                  </a:solidFill>
                  <a:latin typeface="微软雅黑" panose="020B0503020204020204" pitchFamily="34" charset="-122"/>
                  <a:ea typeface="微软雅黑" panose="020B0503020204020204" pitchFamily="34" charset="-122"/>
                </a:rPr>
                <a:t>紧急避难场所</a:t>
              </a:r>
            </a:p>
          </p:txBody>
        </p:sp>
        <p:sp>
          <p:nvSpPr>
            <p:cNvPr id="72" name="文本框 71">
              <a:extLst>
                <a:ext uri="{FF2B5EF4-FFF2-40B4-BE49-F238E27FC236}">
                  <a16:creationId xmlns:a16="http://schemas.microsoft.com/office/drawing/2014/main" id="{EBD5D279-387E-4519-852A-4A0283476D10}"/>
                </a:ext>
              </a:extLst>
            </p:cNvPr>
            <p:cNvSpPr txBox="1"/>
            <p:nvPr/>
          </p:nvSpPr>
          <p:spPr>
            <a:xfrm>
              <a:off x="1066800" y="2163870"/>
              <a:ext cx="3157182" cy="954107"/>
            </a:xfrm>
            <a:prstGeom prst="rect">
              <a:avLst/>
            </a:prstGeom>
            <a:noFill/>
          </p:spPr>
          <p:txBody>
            <a:bodyPr wrap="square" rtlCol="0">
              <a:spAutoFit/>
            </a:bodyPr>
            <a:lstStyle/>
            <a:p>
              <a:pPr algn="just"/>
              <a:r>
                <a:rPr lang="zh-CN" altLang="en-US" sz="1400" b="1">
                  <a:solidFill>
                    <a:schemeClr val="bg1"/>
                  </a:solidFill>
                  <a:latin typeface="微软雅黑" panose="020B0503020204020204" pitchFamily="34" charset="-122"/>
                  <a:ea typeface="微软雅黑" panose="020B0503020204020204" pitchFamily="34" charset="-122"/>
                </a:rPr>
                <a:t>用于向避难人员提供紧急避险或临时避难安置，是避难人员集合并转移到其他类型应急避难场所的过渡性场所。</a:t>
              </a:r>
            </a:p>
          </p:txBody>
        </p:sp>
      </p:grpSp>
      <p:grpSp>
        <p:nvGrpSpPr>
          <p:cNvPr id="78" name="组合 77">
            <a:extLst>
              <a:ext uri="{FF2B5EF4-FFF2-40B4-BE49-F238E27FC236}">
                <a16:creationId xmlns:a16="http://schemas.microsoft.com/office/drawing/2014/main" id="{0F0A7D5A-3498-4C79-85C6-9B50338FEBBA}"/>
              </a:ext>
            </a:extLst>
          </p:cNvPr>
          <p:cNvGrpSpPr/>
          <p:nvPr/>
        </p:nvGrpSpPr>
        <p:grpSpPr>
          <a:xfrm>
            <a:off x="5142865" y="1699152"/>
            <a:ext cx="3002400" cy="1729848"/>
            <a:chOff x="1066800" y="1699152"/>
            <a:chExt cx="3157182" cy="1729848"/>
          </a:xfrm>
        </p:grpSpPr>
        <p:grpSp>
          <p:nvGrpSpPr>
            <p:cNvPr id="81" name="组合 80">
              <a:extLst>
                <a:ext uri="{FF2B5EF4-FFF2-40B4-BE49-F238E27FC236}">
                  <a16:creationId xmlns:a16="http://schemas.microsoft.com/office/drawing/2014/main" id="{2FD6D99D-5A3A-4DA9-90E6-F4931E2166AD}"/>
                </a:ext>
              </a:extLst>
            </p:cNvPr>
            <p:cNvGrpSpPr/>
            <p:nvPr/>
          </p:nvGrpSpPr>
          <p:grpSpPr>
            <a:xfrm>
              <a:off x="1066800" y="1715803"/>
              <a:ext cx="3157182" cy="1713197"/>
              <a:chOff x="4960658" y="4207669"/>
              <a:chExt cx="1858462" cy="1713197"/>
            </a:xfrm>
          </p:grpSpPr>
          <p:sp>
            <p:nvSpPr>
              <p:cNvPr id="87" name="矩形 86">
                <a:extLst>
                  <a:ext uri="{FF2B5EF4-FFF2-40B4-BE49-F238E27FC236}">
                    <a16:creationId xmlns:a16="http://schemas.microsoft.com/office/drawing/2014/main" id="{8475D634-2D3A-45D7-B76B-A07B18396F86}"/>
                  </a:ext>
                </a:extLst>
              </p:cNvPr>
              <p:cNvSpPr/>
              <p:nvPr/>
            </p:nvSpPr>
            <p:spPr>
              <a:xfrm>
                <a:off x="4960658" y="4207669"/>
                <a:ext cx="1858462" cy="369332"/>
              </a:xfrm>
              <a:prstGeom prst="rect">
                <a:avLst/>
              </a:prstGeom>
              <a:solidFill>
                <a:srgbClr val="C55B1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29">
                  <a:latin typeface="微软雅黑" panose="020B0503020204020204" pitchFamily="34" charset="-122"/>
                  <a:ea typeface="微软雅黑" panose="020B0503020204020204" pitchFamily="34" charset="-122"/>
                </a:endParaRPr>
              </a:p>
            </p:txBody>
          </p:sp>
          <p:sp>
            <p:nvSpPr>
              <p:cNvPr id="88" name="矩形 87">
                <a:extLst>
                  <a:ext uri="{FF2B5EF4-FFF2-40B4-BE49-F238E27FC236}">
                    <a16:creationId xmlns:a16="http://schemas.microsoft.com/office/drawing/2014/main" id="{6D84F193-4503-4844-978E-2C9FA2AD6C09}"/>
                  </a:ext>
                </a:extLst>
              </p:cNvPr>
              <p:cNvSpPr/>
              <p:nvPr/>
            </p:nvSpPr>
            <p:spPr>
              <a:xfrm>
                <a:off x="4960658" y="4577004"/>
                <a:ext cx="1858462" cy="1119888"/>
              </a:xfrm>
              <a:prstGeom prst="rect">
                <a:avLst/>
              </a:prstGeom>
              <a:solidFill>
                <a:srgbClr val="F4B184"/>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6" b="1" dirty="0">
                  <a:solidFill>
                    <a:srgbClr val="113E6A"/>
                  </a:solidFill>
                  <a:latin typeface="微软雅黑" panose="020B0503020204020204" pitchFamily="34" charset="-122"/>
                  <a:ea typeface="微软雅黑" panose="020B0503020204020204" pitchFamily="34" charset="-122"/>
                </a:endParaRPr>
              </a:p>
            </p:txBody>
          </p:sp>
          <p:sp>
            <p:nvSpPr>
              <p:cNvPr id="89" name="等腰三角形 88">
                <a:extLst>
                  <a:ext uri="{FF2B5EF4-FFF2-40B4-BE49-F238E27FC236}">
                    <a16:creationId xmlns:a16="http://schemas.microsoft.com/office/drawing/2014/main" id="{D21A7E29-A867-47BE-BCF3-57B4A2C8961E}"/>
                  </a:ext>
                </a:extLst>
              </p:cNvPr>
              <p:cNvSpPr/>
              <p:nvPr/>
            </p:nvSpPr>
            <p:spPr>
              <a:xfrm flipV="1">
                <a:off x="5760542" y="5696888"/>
                <a:ext cx="258698" cy="223978"/>
              </a:xfrm>
              <a:prstGeom prst="triangle">
                <a:avLst/>
              </a:prstGeom>
              <a:solidFill>
                <a:srgbClr val="F4B184"/>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29">
                  <a:latin typeface="微软雅黑" panose="020B0503020204020204" pitchFamily="34" charset="-122"/>
                  <a:ea typeface="微软雅黑" panose="020B0503020204020204" pitchFamily="34" charset="-122"/>
                </a:endParaRPr>
              </a:p>
            </p:txBody>
          </p:sp>
        </p:grpSp>
        <p:sp>
          <p:nvSpPr>
            <p:cNvPr id="85" name="文本框 84">
              <a:extLst>
                <a:ext uri="{FF2B5EF4-FFF2-40B4-BE49-F238E27FC236}">
                  <a16:creationId xmlns:a16="http://schemas.microsoft.com/office/drawing/2014/main" id="{345AE438-5F8C-4230-94DE-F5E4815A59D7}"/>
                </a:ext>
              </a:extLst>
            </p:cNvPr>
            <p:cNvSpPr txBox="1"/>
            <p:nvPr/>
          </p:nvSpPr>
          <p:spPr>
            <a:xfrm>
              <a:off x="1860561" y="1699152"/>
              <a:ext cx="1569660" cy="369332"/>
            </a:xfrm>
            <a:prstGeom prst="rect">
              <a:avLst/>
            </a:prstGeom>
            <a:noFill/>
          </p:spPr>
          <p:txBody>
            <a:bodyPr wrap="none" rtlCol="0">
              <a:spAutoFit/>
            </a:bodyPr>
            <a:lstStyle/>
            <a:p>
              <a:r>
                <a:rPr lang="zh-CN" altLang="en-US" b="1">
                  <a:solidFill>
                    <a:schemeClr val="bg1"/>
                  </a:solidFill>
                  <a:latin typeface="微软雅黑" panose="020B0503020204020204" pitchFamily="34" charset="-122"/>
                  <a:ea typeface="微软雅黑" panose="020B0503020204020204" pitchFamily="34" charset="-122"/>
                </a:rPr>
                <a:t>短期避难场所</a:t>
              </a:r>
            </a:p>
          </p:txBody>
        </p:sp>
        <p:sp>
          <p:nvSpPr>
            <p:cNvPr id="86" name="文本框 85">
              <a:extLst>
                <a:ext uri="{FF2B5EF4-FFF2-40B4-BE49-F238E27FC236}">
                  <a16:creationId xmlns:a16="http://schemas.microsoft.com/office/drawing/2014/main" id="{1E59BD9C-60A7-4E82-8D4C-9DE1D619072C}"/>
                </a:ext>
              </a:extLst>
            </p:cNvPr>
            <p:cNvSpPr txBox="1"/>
            <p:nvPr/>
          </p:nvSpPr>
          <p:spPr>
            <a:xfrm>
              <a:off x="1066800" y="2169170"/>
              <a:ext cx="3157182" cy="738664"/>
            </a:xfrm>
            <a:prstGeom prst="rect">
              <a:avLst/>
            </a:prstGeom>
            <a:noFill/>
          </p:spPr>
          <p:txBody>
            <a:bodyPr wrap="square" rtlCol="0">
              <a:spAutoFit/>
            </a:bodyPr>
            <a:lstStyle/>
            <a:p>
              <a:pPr algn="just"/>
              <a:r>
                <a:rPr lang="zh-CN" altLang="en-US" sz="1400" b="1">
                  <a:solidFill>
                    <a:schemeClr val="bg1"/>
                  </a:solidFill>
                  <a:latin typeface="微软雅黑" panose="020B0503020204020204" pitchFamily="34" charset="-122"/>
                  <a:ea typeface="微软雅黑" panose="020B0503020204020204" pitchFamily="34" charset="-122"/>
                </a:rPr>
                <a:t>短期应急避难场所用于向避难人员提供具备避难宿住功能的紧急避险和短时间避难安置及集中救助。</a:t>
              </a:r>
            </a:p>
          </p:txBody>
        </p:sp>
      </p:grpSp>
      <p:grpSp>
        <p:nvGrpSpPr>
          <p:cNvPr id="90" name="组合 89">
            <a:extLst>
              <a:ext uri="{FF2B5EF4-FFF2-40B4-BE49-F238E27FC236}">
                <a16:creationId xmlns:a16="http://schemas.microsoft.com/office/drawing/2014/main" id="{81AEDAE1-38A5-4ED3-A552-54D45D159DEF}"/>
              </a:ext>
            </a:extLst>
          </p:cNvPr>
          <p:cNvGrpSpPr/>
          <p:nvPr/>
        </p:nvGrpSpPr>
        <p:grpSpPr>
          <a:xfrm>
            <a:off x="8237220" y="1699152"/>
            <a:ext cx="3002400" cy="1729848"/>
            <a:chOff x="1066800" y="1699152"/>
            <a:chExt cx="3157182" cy="1729848"/>
          </a:xfrm>
        </p:grpSpPr>
        <p:grpSp>
          <p:nvGrpSpPr>
            <p:cNvPr id="91" name="组合 90">
              <a:extLst>
                <a:ext uri="{FF2B5EF4-FFF2-40B4-BE49-F238E27FC236}">
                  <a16:creationId xmlns:a16="http://schemas.microsoft.com/office/drawing/2014/main" id="{19245FC5-6676-464E-8803-E221E695D8B7}"/>
                </a:ext>
              </a:extLst>
            </p:cNvPr>
            <p:cNvGrpSpPr/>
            <p:nvPr/>
          </p:nvGrpSpPr>
          <p:grpSpPr>
            <a:xfrm>
              <a:off x="1066800" y="1715803"/>
              <a:ext cx="3157182" cy="1713197"/>
              <a:chOff x="4960658" y="4207669"/>
              <a:chExt cx="1858462" cy="1713197"/>
            </a:xfrm>
          </p:grpSpPr>
          <p:sp>
            <p:nvSpPr>
              <p:cNvPr id="94" name="矩形 93">
                <a:extLst>
                  <a:ext uri="{FF2B5EF4-FFF2-40B4-BE49-F238E27FC236}">
                    <a16:creationId xmlns:a16="http://schemas.microsoft.com/office/drawing/2014/main" id="{08E4CF9B-914F-4E9A-B8A4-D3E366375F78}"/>
                  </a:ext>
                </a:extLst>
              </p:cNvPr>
              <p:cNvSpPr/>
              <p:nvPr/>
            </p:nvSpPr>
            <p:spPr>
              <a:xfrm>
                <a:off x="4960658" y="4207669"/>
                <a:ext cx="1858462" cy="369332"/>
              </a:xfrm>
              <a:prstGeom prst="rect">
                <a:avLst/>
              </a:prstGeom>
              <a:solidFill>
                <a:srgbClr val="538234"/>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29">
                  <a:latin typeface="微软雅黑" panose="020B0503020204020204" pitchFamily="34" charset="-122"/>
                  <a:ea typeface="微软雅黑" panose="020B0503020204020204" pitchFamily="34" charset="-122"/>
                </a:endParaRPr>
              </a:p>
            </p:txBody>
          </p:sp>
          <p:sp>
            <p:nvSpPr>
              <p:cNvPr id="95" name="矩形 94">
                <a:extLst>
                  <a:ext uri="{FF2B5EF4-FFF2-40B4-BE49-F238E27FC236}">
                    <a16:creationId xmlns:a16="http://schemas.microsoft.com/office/drawing/2014/main" id="{B82AB494-EC80-4082-9D3F-DF112808C5D7}"/>
                  </a:ext>
                </a:extLst>
              </p:cNvPr>
              <p:cNvSpPr/>
              <p:nvPr/>
            </p:nvSpPr>
            <p:spPr>
              <a:xfrm>
                <a:off x="4960658" y="4577004"/>
                <a:ext cx="1858462" cy="1119888"/>
              </a:xfrm>
              <a:prstGeom prst="rect">
                <a:avLst/>
              </a:prstGeom>
              <a:solidFill>
                <a:srgbClr val="A8D18D"/>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6" b="1" dirty="0">
                  <a:solidFill>
                    <a:srgbClr val="113E6A"/>
                  </a:solidFill>
                  <a:latin typeface="微软雅黑" panose="020B0503020204020204" pitchFamily="34" charset="-122"/>
                  <a:ea typeface="微软雅黑" panose="020B0503020204020204" pitchFamily="34" charset="-122"/>
                </a:endParaRPr>
              </a:p>
            </p:txBody>
          </p:sp>
          <p:sp>
            <p:nvSpPr>
              <p:cNvPr id="96" name="等腰三角形 95">
                <a:extLst>
                  <a:ext uri="{FF2B5EF4-FFF2-40B4-BE49-F238E27FC236}">
                    <a16:creationId xmlns:a16="http://schemas.microsoft.com/office/drawing/2014/main" id="{E16AE96E-2962-44D8-9F27-00FD84C539E1}"/>
                  </a:ext>
                </a:extLst>
              </p:cNvPr>
              <p:cNvSpPr/>
              <p:nvPr/>
            </p:nvSpPr>
            <p:spPr>
              <a:xfrm flipV="1">
                <a:off x="5760542" y="5696888"/>
                <a:ext cx="258698" cy="223978"/>
              </a:xfrm>
              <a:prstGeom prst="triangle">
                <a:avLst/>
              </a:prstGeom>
              <a:solidFill>
                <a:srgbClr val="A8D18D"/>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29">
                  <a:latin typeface="微软雅黑" panose="020B0503020204020204" pitchFamily="34" charset="-122"/>
                  <a:ea typeface="微软雅黑" panose="020B0503020204020204" pitchFamily="34" charset="-122"/>
                </a:endParaRPr>
              </a:p>
            </p:txBody>
          </p:sp>
        </p:grpSp>
        <p:sp>
          <p:nvSpPr>
            <p:cNvPr id="92" name="文本框 91">
              <a:extLst>
                <a:ext uri="{FF2B5EF4-FFF2-40B4-BE49-F238E27FC236}">
                  <a16:creationId xmlns:a16="http://schemas.microsoft.com/office/drawing/2014/main" id="{8BE33C9B-691C-43A5-A657-EADCC15A666A}"/>
                </a:ext>
              </a:extLst>
            </p:cNvPr>
            <p:cNvSpPr txBox="1"/>
            <p:nvPr/>
          </p:nvSpPr>
          <p:spPr>
            <a:xfrm>
              <a:off x="1860561" y="1699152"/>
              <a:ext cx="1569660" cy="369332"/>
            </a:xfrm>
            <a:prstGeom prst="rect">
              <a:avLst/>
            </a:prstGeom>
            <a:noFill/>
          </p:spPr>
          <p:txBody>
            <a:bodyPr wrap="none" rtlCol="0">
              <a:spAutoFit/>
            </a:bodyPr>
            <a:lstStyle/>
            <a:p>
              <a:r>
                <a:rPr lang="zh-CN" altLang="en-US" b="1">
                  <a:solidFill>
                    <a:schemeClr val="bg1"/>
                  </a:solidFill>
                  <a:latin typeface="微软雅黑" panose="020B0503020204020204" pitchFamily="34" charset="-122"/>
                  <a:ea typeface="微软雅黑" panose="020B0503020204020204" pitchFamily="34" charset="-122"/>
                </a:rPr>
                <a:t>长期避难场所</a:t>
              </a:r>
            </a:p>
          </p:txBody>
        </p:sp>
        <p:sp>
          <p:nvSpPr>
            <p:cNvPr id="93" name="文本框 92">
              <a:extLst>
                <a:ext uri="{FF2B5EF4-FFF2-40B4-BE49-F238E27FC236}">
                  <a16:creationId xmlns:a16="http://schemas.microsoft.com/office/drawing/2014/main" id="{33E97A55-A0D8-4FED-9A9E-4998A4B0B0EA}"/>
                </a:ext>
              </a:extLst>
            </p:cNvPr>
            <p:cNvSpPr txBox="1"/>
            <p:nvPr/>
          </p:nvSpPr>
          <p:spPr>
            <a:xfrm>
              <a:off x="1066800" y="2184190"/>
              <a:ext cx="3157182" cy="738664"/>
            </a:xfrm>
            <a:prstGeom prst="rect">
              <a:avLst/>
            </a:prstGeom>
            <a:noFill/>
          </p:spPr>
          <p:txBody>
            <a:bodyPr wrap="square" rtlCol="0">
              <a:spAutoFit/>
            </a:bodyPr>
            <a:lstStyle/>
            <a:p>
              <a:pPr algn="just"/>
              <a:r>
                <a:rPr lang="zh-CN" altLang="en-US" sz="1400" b="1">
                  <a:solidFill>
                    <a:schemeClr val="bg1"/>
                  </a:solidFill>
                  <a:latin typeface="微软雅黑" panose="020B0503020204020204" pitchFamily="34" charset="-122"/>
                  <a:ea typeface="微软雅黑" panose="020B0503020204020204" pitchFamily="34" charset="-122"/>
                </a:rPr>
                <a:t>长期应急避难场所用于向避难人员提供规模较大、功能较全的紧急避险和长时间避难安置及集中救助。</a:t>
              </a:r>
            </a:p>
          </p:txBody>
        </p:sp>
      </p:grpSp>
      <p:sp>
        <p:nvSpPr>
          <p:cNvPr id="97" name="矩形: 圆角 96">
            <a:extLst>
              <a:ext uri="{FF2B5EF4-FFF2-40B4-BE49-F238E27FC236}">
                <a16:creationId xmlns:a16="http://schemas.microsoft.com/office/drawing/2014/main" id="{A0D88F28-0565-4646-9F44-FF7FE13B2A30}"/>
              </a:ext>
            </a:extLst>
          </p:cNvPr>
          <p:cNvSpPr/>
          <p:nvPr/>
        </p:nvSpPr>
        <p:spPr>
          <a:xfrm>
            <a:off x="1066800" y="3429000"/>
            <a:ext cx="10411422" cy="1119888"/>
          </a:xfrm>
          <a:prstGeom prst="roundRect">
            <a:avLst/>
          </a:prstGeom>
          <a:solidFill>
            <a:srgbClr val="FFF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98" name="组合 97">
            <a:extLst>
              <a:ext uri="{FF2B5EF4-FFF2-40B4-BE49-F238E27FC236}">
                <a16:creationId xmlns:a16="http://schemas.microsoft.com/office/drawing/2014/main" id="{5EECEF99-59E0-446B-B094-90DF9DA88249}"/>
              </a:ext>
            </a:extLst>
          </p:cNvPr>
          <p:cNvGrpSpPr/>
          <p:nvPr/>
        </p:nvGrpSpPr>
        <p:grpSpPr>
          <a:xfrm>
            <a:off x="2048510" y="3582008"/>
            <a:ext cx="3002400" cy="782563"/>
            <a:chOff x="1066800" y="1699152"/>
            <a:chExt cx="3157182" cy="782563"/>
          </a:xfrm>
        </p:grpSpPr>
        <p:grpSp>
          <p:nvGrpSpPr>
            <p:cNvPr id="99" name="组合 98">
              <a:extLst>
                <a:ext uri="{FF2B5EF4-FFF2-40B4-BE49-F238E27FC236}">
                  <a16:creationId xmlns:a16="http://schemas.microsoft.com/office/drawing/2014/main" id="{93AF3947-C368-4BAA-A152-6E55A8B34B79}"/>
                </a:ext>
              </a:extLst>
            </p:cNvPr>
            <p:cNvGrpSpPr/>
            <p:nvPr/>
          </p:nvGrpSpPr>
          <p:grpSpPr>
            <a:xfrm>
              <a:off x="1066800" y="1715803"/>
              <a:ext cx="3157182" cy="765912"/>
              <a:chOff x="4960658" y="4207669"/>
              <a:chExt cx="1858462" cy="765912"/>
            </a:xfrm>
          </p:grpSpPr>
          <p:sp>
            <p:nvSpPr>
              <p:cNvPr id="102" name="矩形 101">
                <a:extLst>
                  <a:ext uri="{FF2B5EF4-FFF2-40B4-BE49-F238E27FC236}">
                    <a16:creationId xmlns:a16="http://schemas.microsoft.com/office/drawing/2014/main" id="{A5A701FA-AB87-4685-941F-201F2F7116E8}"/>
                  </a:ext>
                </a:extLst>
              </p:cNvPr>
              <p:cNvSpPr/>
              <p:nvPr/>
            </p:nvSpPr>
            <p:spPr>
              <a:xfrm>
                <a:off x="4960658" y="4207669"/>
                <a:ext cx="1858462"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29">
                  <a:latin typeface="微软雅黑" panose="020B0503020204020204" pitchFamily="34" charset="-122"/>
                  <a:ea typeface="微软雅黑" panose="020B0503020204020204" pitchFamily="34" charset="-122"/>
                </a:endParaRPr>
              </a:p>
            </p:txBody>
          </p:sp>
          <p:sp>
            <p:nvSpPr>
              <p:cNvPr id="103" name="矩形 102">
                <a:extLst>
                  <a:ext uri="{FF2B5EF4-FFF2-40B4-BE49-F238E27FC236}">
                    <a16:creationId xmlns:a16="http://schemas.microsoft.com/office/drawing/2014/main" id="{44DD548F-43DA-4542-ADF5-D146AB78224A}"/>
                  </a:ext>
                </a:extLst>
              </p:cNvPr>
              <p:cNvSpPr/>
              <p:nvPr/>
            </p:nvSpPr>
            <p:spPr>
              <a:xfrm>
                <a:off x="4960658" y="4577004"/>
                <a:ext cx="1858462" cy="3965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6" b="1" dirty="0">
                  <a:solidFill>
                    <a:srgbClr val="113E6A"/>
                  </a:solidFill>
                  <a:latin typeface="微软雅黑" panose="020B0503020204020204" pitchFamily="34" charset="-122"/>
                  <a:ea typeface="微软雅黑" panose="020B0503020204020204" pitchFamily="34" charset="-122"/>
                </a:endParaRPr>
              </a:p>
            </p:txBody>
          </p:sp>
        </p:grpSp>
        <p:sp>
          <p:nvSpPr>
            <p:cNvPr id="100" name="文本框 99">
              <a:extLst>
                <a:ext uri="{FF2B5EF4-FFF2-40B4-BE49-F238E27FC236}">
                  <a16:creationId xmlns:a16="http://schemas.microsoft.com/office/drawing/2014/main" id="{8E658DF9-C376-48E4-A9CA-806D911D77F9}"/>
                </a:ext>
              </a:extLst>
            </p:cNvPr>
            <p:cNvSpPr txBox="1"/>
            <p:nvPr/>
          </p:nvSpPr>
          <p:spPr>
            <a:xfrm>
              <a:off x="1066800" y="1699152"/>
              <a:ext cx="3157182" cy="369332"/>
            </a:xfrm>
            <a:prstGeom prst="rect">
              <a:avLst/>
            </a:prstGeom>
            <a:noFill/>
          </p:spPr>
          <p:txBody>
            <a:bodyPr wrap="square"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村级</a:t>
              </a:r>
              <a:r>
                <a:rPr lang="en-US" altLang="zh-CN" b="1">
                  <a:solidFill>
                    <a:schemeClr val="bg1"/>
                  </a:solidFill>
                  <a:latin typeface="微软雅黑" panose="020B0503020204020204" pitchFamily="34" charset="-122"/>
                  <a:ea typeface="微软雅黑" panose="020B0503020204020204" pitchFamily="34" charset="-122"/>
                </a:rPr>
                <a:t>/</a:t>
              </a:r>
              <a:r>
                <a:rPr lang="zh-CN" altLang="en-US" b="1">
                  <a:solidFill>
                    <a:schemeClr val="bg1"/>
                  </a:solidFill>
                  <a:latin typeface="微软雅黑" panose="020B0503020204020204" pitchFamily="34" charset="-122"/>
                  <a:ea typeface="微软雅黑" panose="020B0503020204020204" pitchFamily="34" charset="-122"/>
                </a:rPr>
                <a:t>社区级</a:t>
              </a:r>
            </a:p>
          </p:txBody>
        </p:sp>
        <p:sp>
          <p:nvSpPr>
            <p:cNvPr id="101" name="文本框 100">
              <a:extLst>
                <a:ext uri="{FF2B5EF4-FFF2-40B4-BE49-F238E27FC236}">
                  <a16:creationId xmlns:a16="http://schemas.microsoft.com/office/drawing/2014/main" id="{3B51FEEA-9CD2-4760-8FE3-DF1403A29754}"/>
                </a:ext>
              </a:extLst>
            </p:cNvPr>
            <p:cNvSpPr txBox="1"/>
            <p:nvPr/>
          </p:nvSpPr>
          <p:spPr>
            <a:xfrm>
              <a:off x="1066800" y="2108210"/>
              <a:ext cx="3157182"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乡镇街道办事处及相关部门</a:t>
              </a:r>
            </a:p>
          </p:txBody>
        </p:sp>
      </p:grpSp>
      <p:grpSp>
        <p:nvGrpSpPr>
          <p:cNvPr id="104" name="组合 103">
            <a:extLst>
              <a:ext uri="{FF2B5EF4-FFF2-40B4-BE49-F238E27FC236}">
                <a16:creationId xmlns:a16="http://schemas.microsoft.com/office/drawing/2014/main" id="{113D46F8-D2DD-4E1F-90A5-BEBCA8B8A24F}"/>
              </a:ext>
            </a:extLst>
          </p:cNvPr>
          <p:cNvGrpSpPr/>
          <p:nvPr/>
        </p:nvGrpSpPr>
        <p:grpSpPr>
          <a:xfrm>
            <a:off x="5142865" y="3582008"/>
            <a:ext cx="3002400" cy="782563"/>
            <a:chOff x="1066800" y="1699152"/>
            <a:chExt cx="3157182" cy="782563"/>
          </a:xfrm>
        </p:grpSpPr>
        <p:grpSp>
          <p:nvGrpSpPr>
            <p:cNvPr id="105" name="组合 104">
              <a:extLst>
                <a:ext uri="{FF2B5EF4-FFF2-40B4-BE49-F238E27FC236}">
                  <a16:creationId xmlns:a16="http://schemas.microsoft.com/office/drawing/2014/main" id="{320A69E7-E827-4AFE-9D9E-3351819ED8B5}"/>
                </a:ext>
              </a:extLst>
            </p:cNvPr>
            <p:cNvGrpSpPr/>
            <p:nvPr/>
          </p:nvGrpSpPr>
          <p:grpSpPr>
            <a:xfrm>
              <a:off x="1066800" y="1715803"/>
              <a:ext cx="3157182" cy="765912"/>
              <a:chOff x="4960658" y="4207669"/>
              <a:chExt cx="1858462" cy="765912"/>
            </a:xfrm>
          </p:grpSpPr>
          <p:sp>
            <p:nvSpPr>
              <p:cNvPr id="115" name="矩形 114">
                <a:extLst>
                  <a:ext uri="{FF2B5EF4-FFF2-40B4-BE49-F238E27FC236}">
                    <a16:creationId xmlns:a16="http://schemas.microsoft.com/office/drawing/2014/main" id="{D577638C-C7A3-4315-9686-C3954988C7ED}"/>
                  </a:ext>
                </a:extLst>
              </p:cNvPr>
              <p:cNvSpPr/>
              <p:nvPr/>
            </p:nvSpPr>
            <p:spPr>
              <a:xfrm>
                <a:off x="4960658" y="4207669"/>
                <a:ext cx="1858462"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29">
                  <a:latin typeface="微软雅黑" panose="020B0503020204020204" pitchFamily="34" charset="-122"/>
                  <a:ea typeface="微软雅黑" panose="020B0503020204020204" pitchFamily="34" charset="-122"/>
                </a:endParaRPr>
              </a:p>
            </p:txBody>
          </p:sp>
          <p:sp>
            <p:nvSpPr>
              <p:cNvPr id="119" name="矩形 118">
                <a:extLst>
                  <a:ext uri="{FF2B5EF4-FFF2-40B4-BE49-F238E27FC236}">
                    <a16:creationId xmlns:a16="http://schemas.microsoft.com/office/drawing/2014/main" id="{0EF17B41-443D-4055-BC0D-FE0E5C94BC50}"/>
                  </a:ext>
                </a:extLst>
              </p:cNvPr>
              <p:cNvSpPr/>
              <p:nvPr/>
            </p:nvSpPr>
            <p:spPr>
              <a:xfrm>
                <a:off x="4960658" y="4577004"/>
                <a:ext cx="1858462" cy="3965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6" b="1" dirty="0">
                  <a:solidFill>
                    <a:srgbClr val="113E6A"/>
                  </a:solidFill>
                  <a:latin typeface="微软雅黑" panose="020B0503020204020204" pitchFamily="34" charset="-122"/>
                  <a:ea typeface="微软雅黑" panose="020B0503020204020204" pitchFamily="34" charset="-122"/>
                </a:endParaRPr>
              </a:p>
            </p:txBody>
          </p:sp>
        </p:grpSp>
        <p:sp>
          <p:nvSpPr>
            <p:cNvPr id="106" name="文本框 105">
              <a:extLst>
                <a:ext uri="{FF2B5EF4-FFF2-40B4-BE49-F238E27FC236}">
                  <a16:creationId xmlns:a16="http://schemas.microsoft.com/office/drawing/2014/main" id="{CA62B261-AD42-43C5-A1C3-AD76BC991A8D}"/>
                </a:ext>
              </a:extLst>
            </p:cNvPr>
            <p:cNvSpPr txBox="1"/>
            <p:nvPr/>
          </p:nvSpPr>
          <p:spPr>
            <a:xfrm>
              <a:off x="1066800" y="1699152"/>
              <a:ext cx="3157182" cy="369332"/>
            </a:xfrm>
            <a:prstGeom prst="rect">
              <a:avLst/>
            </a:prstGeom>
            <a:noFill/>
          </p:spPr>
          <p:txBody>
            <a:bodyPr wrap="square"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乡镇级</a:t>
              </a:r>
              <a:r>
                <a:rPr lang="en-US" altLang="zh-CN" b="1">
                  <a:solidFill>
                    <a:schemeClr val="bg1"/>
                  </a:solidFill>
                  <a:latin typeface="微软雅黑" panose="020B0503020204020204" pitchFamily="34" charset="-122"/>
                  <a:ea typeface="微软雅黑" panose="020B0503020204020204" pitchFamily="34" charset="-122"/>
                </a:rPr>
                <a:t>/</a:t>
              </a:r>
              <a:r>
                <a:rPr lang="zh-CN" altLang="en-US" b="1">
                  <a:solidFill>
                    <a:schemeClr val="bg1"/>
                  </a:solidFill>
                  <a:latin typeface="微软雅黑" panose="020B0503020204020204" pitchFamily="34" charset="-122"/>
                  <a:ea typeface="微软雅黑" panose="020B0503020204020204" pitchFamily="34" charset="-122"/>
                </a:rPr>
                <a:t>街道级</a:t>
              </a:r>
            </a:p>
          </p:txBody>
        </p:sp>
        <p:sp>
          <p:nvSpPr>
            <p:cNvPr id="109" name="文本框 108">
              <a:extLst>
                <a:ext uri="{FF2B5EF4-FFF2-40B4-BE49-F238E27FC236}">
                  <a16:creationId xmlns:a16="http://schemas.microsoft.com/office/drawing/2014/main" id="{29D80B1D-0A2F-4898-B75F-B264B6C21056}"/>
                </a:ext>
              </a:extLst>
            </p:cNvPr>
            <p:cNvSpPr txBox="1"/>
            <p:nvPr/>
          </p:nvSpPr>
          <p:spPr>
            <a:xfrm>
              <a:off x="1066800" y="2108210"/>
              <a:ext cx="3157182"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乡镇街道办事处及相关部门</a:t>
              </a:r>
            </a:p>
          </p:txBody>
        </p:sp>
      </p:grpSp>
      <p:grpSp>
        <p:nvGrpSpPr>
          <p:cNvPr id="120" name="组合 119">
            <a:extLst>
              <a:ext uri="{FF2B5EF4-FFF2-40B4-BE49-F238E27FC236}">
                <a16:creationId xmlns:a16="http://schemas.microsoft.com/office/drawing/2014/main" id="{3754DDFE-7299-429A-B9CF-314442E7A07E}"/>
              </a:ext>
            </a:extLst>
          </p:cNvPr>
          <p:cNvGrpSpPr/>
          <p:nvPr/>
        </p:nvGrpSpPr>
        <p:grpSpPr>
          <a:xfrm>
            <a:off x="8237220" y="3582008"/>
            <a:ext cx="3002280" cy="782563"/>
            <a:chOff x="1066800" y="1699152"/>
            <a:chExt cx="3157182" cy="782563"/>
          </a:xfrm>
        </p:grpSpPr>
        <p:grpSp>
          <p:nvGrpSpPr>
            <p:cNvPr id="121" name="组合 120">
              <a:extLst>
                <a:ext uri="{FF2B5EF4-FFF2-40B4-BE49-F238E27FC236}">
                  <a16:creationId xmlns:a16="http://schemas.microsoft.com/office/drawing/2014/main" id="{3741362D-BF2D-4D54-880B-17C2566EAF55}"/>
                </a:ext>
              </a:extLst>
            </p:cNvPr>
            <p:cNvGrpSpPr/>
            <p:nvPr/>
          </p:nvGrpSpPr>
          <p:grpSpPr>
            <a:xfrm>
              <a:off x="1066800" y="1715803"/>
              <a:ext cx="3157182" cy="765912"/>
              <a:chOff x="4960658" y="4207669"/>
              <a:chExt cx="1858462" cy="765912"/>
            </a:xfrm>
          </p:grpSpPr>
          <p:sp>
            <p:nvSpPr>
              <p:cNvPr id="124" name="矩形 123">
                <a:extLst>
                  <a:ext uri="{FF2B5EF4-FFF2-40B4-BE49-F238E27FC236}">
                    <a16:creationId xmlns:a16="http://schemas.microsoft.com/office/drawing/2014/main" id="{419B81DF-7192-4939-85BB-65E49F43BA11}"/>
                  </a:ext>
                </a:extLst>
              </p:cNvPr>
              <p:cNvSpPr/>
              <p:nvPr/>
            </p:nvSpPr>
            <p:spPr>
              <a:xfrm>
                <a:off x="4960658" y="4207669"/>
                <a:ext cx="1858462"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29">
                  <a:latin typeface="微软雅黑" panose="020B0503020204020204" pitchFamily="34" charset="-122"/>
                  <a:ea typeface="微软雅黑" panose="020B0503020204020204" pitchFamily="34" charset="-122"/>
                </a:endParaRPr>
              </a:p>
            </p:txBody>
          </p:sp>
          <p:sp>
            <p:nvSpPr>
              <p:cNvPr id="125" name="矩形 124">
                <a:extLst>
                  <a:ext uri="{FF2B5EF4-FFF2-40B4-BE49-F238E27FC236}">
                    <a16:creationId xmlns:a16="http://schemas.microsoft.com/office/drawing/2014/main" id="{B4710476-C535-44F8-9681-5BF9A629608C}"/>
                  </a:ext>
                </a:extLst>
              </p:cNvPr>
              <p:cNvSpPr/>
              <p:nvPr/>
            </p:nvSpPr>
            <p:spPr>
              <a:xfrm>
                <a:off x="4960658" y="4577004"/>
                <a:ext cx="1858462" cy="3965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6" b="1" dirty="0">
                  <a:solidFill>
                    <a:srgbClr val="113E6A"/>
                  </a:solidFill>
                  <a:latin typeface="微软雅黑" panose="020B0503020204020204" pitchFamily="34" charset="-122"/>
                  <a:ea typeface="微软雅黑" panose="020B0503020204020204" pitchFamily="34" charset="-122"/>
                </a:endParaRPr>
              </a:p>
            </p:txBody>
          </p:sp>
        </p:grpSp>
        <p:sp>
          <p:nvSpPr>
            <p:cNvPr id="122" name="文本框 121">
              <a:extLst>
                <a:ext uri="{FF2B5EF4-FFF2-40B4-BE49-F238E27FC236}">
                  <a16:creationId xmlns:a16="http://schemas.microsoft.com/office/drawing/2014/main" id="{AA2D7786-6D3A-4AF5-B936-C30FD137AB28}"/>
                </a:ext>
              </a:extLst>
            </p:cNvPr>
            <p:cNvSpPr txBox="1"/>
            <p:nvPr/>
          </p:nvSpPr>
          <p:spPr>
            <a:xfrm>
              <a:off x="1066800" y="1699152"/>
              <a:ext cx="3157182" cy="369332"/>
            </a:xfrm>
            <a:prstGeom prst="rect">
              <a:avLst/>
            </a:prstGeom>
            <a:noFill/>
          </p:spPr>
          <p:txBody>
            <a:bodyPr wrap="square"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区级</a:t>
              </a:r>
            </a:p>
          </p:txBody>
        </p:sp>
        <p:sp>
          <p:nvSpPr>
            <p:cNvPr id="123" name="文本框 122">
              <a:extLst>
                <a:ext uri="{FF2B5EF4-FFF2-40B4-BE49-F238E27FC236}">
                  <a16:creationId xmlns:a16="http://schemas.microsoft.com/office/drawing/2014/main" id="{08F60B29-9D82-48DF-80BC-5EA22219B8F5}"/>
                </a:ext>
              </a:extLst>
            </p:cNvPr>
            <p:cNvSpPr txBox="1"/>
            <p:nvPr/>
          </p:nvSpPr>
          <p:spPr>
            <a:xfrm>
              <a:off x="1066800" y="2108210"/>
              <a:ext cx="3157182"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区政府、区应急局及相关部门</a:t>
              </a:r>
            </a:p>
          </p:txBody>
        </p:sp>
      </p:grpSp>
      <p:sp>
        <p:nvSpPr>
          <p:cNvPr id="127" name="矩形: 圆角 126">
            <a:extLst>
              <a:ext uri="{FF2B5EF4-FFF2-40B4-BE49-F238E27FC236}">
                <a16:creationId xmlns:a16="http://schemas.microsoft.com/office/drawing/2014/main" id="{076D6961-73E4-43E3-B06D-5B2782CDBB77}"/>
              </a:ext>
            </a:extLst>
          </p:cNvPr>
          <p:cNvSpPr/>
          <p:nvPr/>
        </p:nvSpPr>
        <p:spPr>
          <a:xfrm>
            <a:off x="564553" y="3778851"/>
            <a:ext cx="1056640" cy="37828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latin typeface="微软雅黑" panose="020B0503020204020204" pitchFamily="34" charset="-122"/>
                <a:ea typeface="微软雅黑" panose="020B0503020204020204" pitchFamily="34" charset="-122"/>
              </a:rPr>
              <a:t>明职责</a:t>
            </a:r>
          </a:p>
        </p:txBody>
      </p:sp>
      <p:sp>
        <p:nvSpPr>
          <p:cNvPr id="130" name="箭头: V 形 129">
            <a:extLst>
              <a:ext uri="{FF2B5EF4-FFF2-40B4-BE49-F238E27FC236}">
                <a16:creationId xmlns:a16="http://schemas.microsoft.com/office/drawing/2014/main" id="{4BB888D4-72D4-4EAD-8E23-638703078ED2}"/>
              </a:ext>
            </a:extLst>
          </p:cNvPr>
          <p:cNvSpPr/>
          <p:nvPr/>
        </p:nvSpPr>
        <p:spPr>
          <a:xfrm>
            <a:off x="1642442" y="3778851"/>
            <a:ext cx="276566" cy="378280"/>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1" name="矩形 130">
            <a:extLst>
              <a:ext uri="{FF2B5EF4-FFF2-40B4-BE49-F238E27FC236}">
                <a16:creationId xmlns:a16="http://schemas.microsoft.com/office/drawing/2014/main" id="{4D8E837C-7231-48F9-BFBB-B8A8A2F82799}"/>
              </a:ext>
            </a:extLst>
          </p:cNvPr>
          <p:cNvSpPr/>
          <p:nvPr/>
        </p:nvSpPr>
        <p:spPr>
          <a:xfrm>
            <a:off x="1919008" y="3510745"/>
            <a:ext cx="9439872" cy="956397"/>
          </a:xfrm>
          <a:prstGeom prst="rect">
            <a:avLst/>
          </a:prstGeom>
          <a:noFill/>
          <a:ln w="28575">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矩形: 圆角 131">
            <a:extLst>
              <a:ext uri="{FF2B5EF4-FFF2-40B4-BE49-F238E27FC236}">
                <a16:creationId xmlns:a16="http://schemas.microsoft.com/office/drawing/2014/main" id="{E26429CE-BCEC-4EBE-BBF0-E1086A917838}"/>
              </a:ext>
            </a:extLst>
          </p:cNvPr>
          <p:cNvSpPr/>
          <p:nvPr/>
        </p:nvSpPr>
        <p:spPr>
          <a:xfrm>
            <a:off x="1066800" y="5040987"/>
            <a:ext cx="10411422" cy="1119888"/>
          </a:xfrm>
          <a:prstGeom prst="roundRect">
            <a:avLst/>
          </a:prstGeom>
          <a:solidFill>
            <a:srgbClr val="DE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3" name="矩形: 圆角 132">
            <a:extLst>
              <a:ext uri="{FF2B5EF4-FFF2-40B4-BE49-F238E27FC236}">
                <a16:creationId xmlns:a16="http://schemas.microsoft.com/office/drawing/2014/main" id="{38818C30-D799-4D10-BDE3-B528BC1561C5}"/>
              </a:ext>
            </a:extLst>
          </p:cNvPr>
          <p:cNvSpPr/>
          <p:nvPr/>
        </p:nvSpPr>
        <p:spPr>
          <a:xfrm>
            <a:off x="564553" y="5390838"/>
            <a:ext cx="1056640" cy="378280"/>
          </a:xfrm>
          <a:prstGeom prst="roundRect">
            <a:avLst/>
          </a:prstGeom>
          <a:solidFill>
            <a:srgbClr val="5A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latin typeface="微软雅黑" panose="020B0503020204020204" pitchFamily="34" charset="-122"/>
                <a:ea typeface="微软雅黑" panose="020B0503020204020204" pitchFamily="34" charset="-122"/>
              </a:rPr>
              <a:t>分层级</a:t>
            </a:r>
          </a:p>
        </p:txBody>
      </p:sp>
      <p:sp>
        <p:nvSpPr>
          <p:cNvPr id="134" name="箭头: V 形 133">
            <a:extLst>
              <a:ext uri="{FF2B5EF4-FFF2-40B4-BE49-F238E27FC236}">
                <a16:creationId xmlns:a16="http://schemas.microsoft.com/office/drawing/2014/main" id="{B8653E31-B499-4AA9-A9A2-5EE582EA76B8}"/>
              </a:ext>
            </a:extLst>
          </p:cNvPr>
          <p:cNvSpPr/>
          <p:nvPr/>
        </p:nvSpPr>
        <p:spPr>
          <a:xfrm>
            <a:off x="1642442" y="5390838"/>
            <a:ext cx="276566" cy="378280"/>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35" name="组合 134">
            <a:extLst>
              <a:ext uri="{FF2B5EF4-FFF2-40B4-BE49-F238E27FC236}">
                <a16:creationId xmlns:a16="http://schemas.microsoft.com/office/drawing/2014/main" id="{E0A2FA6E-42B9-4FE5-8F4E-FFBBF5B2E0B0}"/>
              </a:ext>
            </a:extLst>
          </p:cNvPr>
          <p:cNvGrpSpPr/>
          <p:nvPr/>
        </p:nvGrpSpPr>
        <p:grpSpPr>
          <a:xfrm>
            <a:off x="2048510" y="4826604"/>
            <a:ext cx="3002399" cy="1489223"/>
            <a:chOff x="1066800" y="1715803"/>
            <a:chExt cx="3157182" cy="1489223"/>
          </a:xfrm>
        </p:grpSpPr>
        <p:grpSp>
          <p:nvGrpSpPr>
            <p:cNvPr id="136" name="组合 135">
              <a:extLst>
                <a:ext uri="{FF2B5EF4-FFF2-40B4-BE49-F238E27FC236}">
                  <a16:creationId xmlns:a16="http://schemas.microsoft.com/office/drawing/2014/main" id="{0380E2A2-32D6-4EF6-875A-AA95F0097E4F}"/>
                </a:ext>
              </a:extLst>
            </p:cNvPr>
            <p:cNvGrpSpPr/>
            <p:nvPr/>
          </p:nvGrpSpPr>
          <p:grpSpPr>
            <a:xfrm>
              <a:off x="1066800" y="1715803"/>
              <a:ext cx="3157182" cy="1489223"/>
              <a:chOff x="4960658" y="4207669"/>
              <a:chExt cx="1858462" cy="1489223"/>
            </a:xfrm>
          </p:grpSpPr>
          <p:sp>
            <p:nvSpPr>
              <p:cNvPr id="138" name="矩形 137">
                <a:extLst>
                  <a:ext uri="{FF2B5EF4-FFF2-40B4-BE49-F238E27FC236}">
                    <a16:creationId xmlns:a16="http://schemas.microsoft.com/office/drawing/2014/main" id="{B908A710-5384-4F57-8B11-9749EFC33474}"/>
                  </a:ext>
                </a:extLst>
              </p:cNvPr>
              <p:cNvSpPr/>
              <p:nvPr/>
            </p:nvSpPr>
            <p:spPr>
              <a:xfrm>
                <a:off x="4960658" y="4207669"/>
                <a:ext cx="1858462" cy="369332"/>
              </a:xfrm>
              <a:prstGeom prst="rect">
                <a:avLst/>
              </a:prstGeom>
              <a:solidFill>
                <a:srgbClr val="7E60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29">
                  <a:latin typeface="微软雅黑" panose="020B0503020204020204" pitchFamily="34" charset="-122"/>
                  <a:ea typeface="微软雅黑" panose="020B0503020204020204" pitchFamily="34" charset="-122"/>
                </a:endParaRPr>
              </a:p>
            </p:txBody>
          </p:sp>
          <p:sp>
            <p:nvSpPr>
              <p:cNvPr id="139" name="矩形 138">
                <a:extLst>
                  <a:ext uri="{FF2B5EF4-FFF2-40B4-BE49-F238E27FC236}">
                    <a16:creationId xmlns:a16="http://schemas.microsoft.com/office/drawing/2014/main" id="{426B8973-FB5D-4DC2-9CB3-8E6F873F7657}"/>
                  </a:ext>
                </a:extLst>
              </p:cNvPr>
              <p:cNvSpPr/>
              <p:nvPr/>
            </p:nvSpPr>
            <p:spPr>
              <a:xfrm>
                <a:off x="4960658" y="4577004"/>
                <a:ext cx="1858462" cy="1119888"/>
              </a:xfrm>
              <a:prstGeom prst="rect">
                <a:avLst/>
              </a:prstGeom>
              <a:solidFill>
                <a:srgbClr val="BF91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6" b="1" dirty="0">
                  <a:solidFill>
                    <a:srgbClr val="113E6A"/>
                  </a:solidFill>
                  <a:latin typeface="微软雅黑" panose="020B0503020204020204" pitchFamily="34" charset="-122"/>
                  <a:ea typeface="微软雅黑" panose="020B0503020204020204" pitchFamily="34" charset="-122"/>
                </a:endParaRPr>
              </a:p>
            </p:txBody>
          </p:sp>
        </p:grpSp>
        <p:sp>
          <p:nvSpPr>
            <p:cNvPr id="137" name="文本框 136">
              <a:extLst>
                <a:ext uri="{FF2B5EF4-FFF2-40B4-BE49-F238E27FC236}">
                  <a16:creationId xmlns:a16="http://schemas.microsoft.com/office/drawing/2014/main" id="{CCEA103A-E456-4D2F-91A9-0EC35949795D}"/>
                </a:ext>
              </a:extLst>
            </p:cNvPr>
            <p:cNvSpPr txBox="1"/>
            <p:nvPr/>
          </p:nvSpPr>
          <p:spPr>
            <a:xfrm>
              <a:off x="1066800" y="2148850"/>
              <a:ext cx="3157182" cy="954107"/>
            </a:xfrm>
            <a:prstGeom prst="rect">
              <a:avLst/>
            </a:prstGeom>
            <a:noFill/>
          </p:spPr>
          <p:txBody>
            <a:bodyPr wrap="square" rtlCol="0">
              <a:spAutoFit/>
            </a:bodyPr>
            <a:lstStyle/>
            <a:p>
              <a:pPr algn="just"/>
              <a:r>
                <a:rPr lang="zh-CN" altLang="en-US" sz="1400" b="1">
                  <a:solidFill>
                    <a:schemeClr val="bg1"/>
                  </a:solidFill>
                  <a:latin typeface="微软雅黑" panose="020B0503020204020204" pitchFamily="34" charset="-122"/>
                  <a:ea typeface="微软雅黑" panose="020B0503020204020204" pitchFamily="34" charset="-122"/>
                </a:rPr>
                <a:t>经乡镇（街道）或村（社区）协助区级相关部门评估认定，由乡镇（街道）或村（社区）统筹规划和建设、管理，村（社区）管护使用。</a:t>
              </a:r>
            </a:p>
          </p:txBody>
        </p:sp>
      </p:grpSp>
      <p:grpSp>
        <p:nvGrpSpPr>
          <p:cNvPr id="140" name="组合 139">
            <a:extLst>
              <a:ext uri="{FF2B5EF4-FFF2-40B4-BE49-F238E27FC236}">
                <a16:creationId xmlns:a16="http://schemas.microsoft.com/office/drawing/2014/main" id="{2A789A66-F0EF-4149-80EA-C6B4B2A50BA7}"/>
              </a:ext>
            </a:extLst>
          </p:cNvPr>
          <p:cNvGrpSpPr/>
          <p:nvPr/>
        </p:nvGrpSpPr>
        <p:grpSpPr>
          <a:xfrm>
            <a:off x="5142865" y="4826604"/>
            <a:ext cx="3002399" cy="1489223"/>
            <a:chOff x="1066800" y="1715803"/>
            <a:chExt cx="3157182" cy="1489223"/>
          </a:xfrm>
        </p:grpSpPr>
        <p:grpSp>
          <p:nvGrpSpPr>
            <p:cNvPr id="141" name="组合 140">
              <a:extLst>
                <a:ext uri="{FF2B5EF4-FFF2-40B4-BE49-F238E27FC236}">
                  <a16:creationId xmlns:a16="http://schemas.microsoft.com/office/drawing/2014/main" id="{CE87D075-AB50-46E5-9D63-736BDAFCD2BF}"/>
                </a:ext>
              </a:extLst>
            </p:cNvPr>
            <p:cNvGrpSpPr/>
            <p:nvPr/>
          </p:nvGrpSpPr>
          <p:grpSpPr>
            <a:xfrm>
              <a:off x="1066800" y="1715803"/>
              <a:ext cx="3157182" cy="1489223"/>
              <a:chOff x="4960658" y="4207669"/>
              <a:chExt cx="1858462" cy="1489223"/>
            </a:xfrm>
          </p:grpSpPr>
          <p:sp>
            <p:nvSpPr>
              <p:cNvPr id="143" name="矩形 142">
                <a:extLst>
                  <a:ext uri="{FF2B5EF4-FFF2-40B4-BE49-F238E27FC236}">
                    <a16:creationId xmlns:a16="http://schemas.microsoft.com/office/drawing/2014/main" id="{693EFB89-CE6E-4A47-ACE9-D508330FC4D9}"/>
                  </a:ext>
                </a:extLst>
              </p:cNvPr>
              <p:cNvSpPr/>
              <p:nvPr/>
            </p:nvSpPr>
            <p:spPr>
              <a:xfrm>
                <a:off x="4960658" y="4207669"/>
                <a:ext cx="1858462" cy="369332"/>
              </a:xfrm>
              <a:prstGeom prst="rect">
                <a:avLst/>
              </a:prstGeom>
              <a:solidFill>
                <a:srgbClr val="843D0A"/>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29">
                  <a:latin typeface="微软雅黑" panose="020B0503020204020204" pitchFamily="34" charset="-122"/>
                  <a:ea typeface="微软雅黑" panose="020B0503020204020204" pitchFamily="34" charset="-122"/>
                </a:endParaRPr>
              </a:p>
            </p:txBody>
          </p:sp>
          <p:sp>
            <p:nvSpPr>
              <p:cNvPr id="144" name="矩形 143">
                <a:extLst>
                  <a:ext uri="{FF2B5EF4-FFF2-40B4-BE49-F238E27FC236}">
                    <a16:creationId xmlns:a16="http://schemas.microsoft.com/office/drawing/2014/main" id="{D4B8A442-1EDB-4D71-9B84-02F181F8C369}"/>
                  </a:ext>
                </a:extLst>
              </p:cNvPr>
              <p:cNvSpPr/>
              <p:nvPr/>
            </p:nvSpPr>
            <p:spPr>
              <a:xfrm>
                <a:off x="4960658" y="4577004"/>
                <a:ext cx="1858462" cy="1119888"/>
              </a:xfrm>
              <a:prstGeom prst="rect">
                <a:avLst/>
              </a:prstGeom>
              <a:solidFill>
                <a:srgbClr val="C55B1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6" b="1" dirty="0">
                  <a:solidFill>
                    <a:srgbClr val="113E6A"/>
                  </a:solidFill>
                  <a:latin typeface="微软雅黑" panose="020B0503020204020204" pitchFamily="34" charset="-122"/>
                  <a:ea typeface="微软雅黑" panose="020B0503020204020204" pitchFamily="34" charset="-122"/>
                </a:endParaRPr>
              </a:p>
            </p:txBody>
          </p:sp>
        </p:grpSp>
        <p:sp>
          <p:nvSpPr>
            <p:cNvPr id="142" name="文本框 141">
              <a:extLst>
                <a:ext uri="{FF2B5EF4-FFF2-40B4-BE49-F238E27FC236}">
                  <a16:creationId xmlns:a16="http://schemas.microsoft.com/office/drawing/2014/main" id="{2CDB52A8-12AB-4EEE-B5F5-559B6FB5BD63}"/>
                </a:ext>
              </a:extLst>
            </p:cNvPr>
            <p:cNvSpPr txBox="1"/>
            <p:nvPr/>
          </p:nvSpPr>
          <p:spPr>
            <a:xfrm>
              <a:off x="1066800" y="2158379"/>
              <a:ext cx="3157182" cy="954107"/>
            </a:xfrm>
            <a:prstGeom prst="rect">
              <a:avLst/>
            </a:prstGeom>
            <a:noFill/>
          </p:spPr>
          <p:txBody>
            <a:bodyPr wrap="square" rtlCol="0">
              <a:spAutoFit/>
            </a:bodyPr>
            <a:lstStyle/>
            <a:p>
              <a:pPr algn="just"/>
              <a:r>
                <a:rPr lang="zh-CN" altLang="en-US" sz="1400" b="1">
                  <a:solidFill>
                    <a:schemeClr val="bg1"/>
                  </a:solidFill>
                  <a:latin typeface="微软雅黑" panose="020B0503020204020204" pitchFamily="34" charset="-122"/>
                  <a:ea typeface="微软雅黑" panose="020B0503020204020204" pitchFamily="34" charset="-122"/>
                </a:rPr>
                <a:t>经乡镇（街道）协助区级相关部门评估认定，由区或乡镇（街道）统筹规划和建设、管理，乡镇（街道）、村（社区）管护和使用。</a:t>
              </a:r>
            </a:p>
          </p:txBody>
        </p:sp>
      </p:grpSp>
      <p:grpSp>
        <p:nvGrpSpPr>
          <p:cNvPr id="145" name="组合 144">
            <a:extLst>
              <a:ext uri="{FF2B5EF4-FFF2-40B4-BE49-F238E27FC236}">
                <a16:creationId xmlns:a16="http://schemas.microsoft.com/office/drawing/2014/main" id="{84D12E83-882B-4CE9-B5AD-E6BFB0BA3442}"/>
              </a:ext>
            </a:extLst>
          </p:cNvPr>
          <p:cNvGrpSpPr/>
          <p:nvPr/>
        </p:nvGrpSpPr>
        <p:grpSpPr>
          <a:xfrm>
            <a:off x="8237221" y="4826604"/>
            <a:ext cx="3002399" cy="1489223"/>
            <a:chOff x="1066800" y="1715803"/>
            <a:chExt cx="3157182" cy="1489223"/>
          </a:xfrm>
        </p:grpSpPr>
        <p:grpSp>
          <p:nvGrpSpPr>
            <p:cNvPr id="146" name="组合 145">
              <a:extLst>
                <a:ext uri="{FF2B5EF4-FFF2-40B4-BE49-F238E27FC236}">
                  <a16:creationId xmlns:a16="http://schemas.microsoft.com/office/drawing/2014/main" id="{224DF646-6FD8-419A-9CA2-1B1572C1B5F1}"/>
                </a:ext>
              </a:extLst>
            </p:cNvPr>
            <p:cNvGrpSpPr/>
            <p:nvPr/>
          </p:nvGrpSpPr>
          <p:grpSpPr>
            <a:xfrm>
              <a:off x="1066800" y="1715803"/>
              <a:ext cx="3157182" cy="1489223"/>
              <a:chOff x="4960658" y="4207669"/>
              <a:chExt cx="1858462" cy="1489223"/>
            </a:xfrm>
          </p:grpSpPr>
          <p:sp>
            <p:nvSpPr>
              <p:cNvPr id="148" name="矩形 147">
                <a:extLst>
                  <a:ext uri="{FF2B5EF4-FFF2-40B4-BE49-F238E27FC236}">
                    <a16:creationId xmlns:a16="http://schemas.microsoft.com/office/drawing/2014/main" id="{9D1BB37A-4547-4EF6-B237-E69C75669BBA}"/>
                  </a:ext>
                </a:extLst>
              </p:cNvPr>
              <p:cNvSpPr/>
              <p:nvPr/>
            </p:nvSpPr>
            <p:spPr>
              <a:xfrm>
                <a:off x="4960658" y="4207669"/>
                <a:ext cx="1858462" cy="369332"/>
              </a:xfrm>
              <a:prstGeom prst="rect">
                <a:avLst/>
              </a:prstGeom>
              <a:solidFill>
                <a:srgbClr val="538234"/>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29">
                  <a:latin typeface="微软雅黑" panose="020B0503020204020204" pitchFamily="34" charset="-122"/>
                  <a:ea typeface="微软雅黑" panose="020B0503020204020204" pitchFamily="34" charset="-122"/>
                </a:endParaRPr>
              </a:p>
            </p:txBody>
          </p:sp>
          <p:sp>
            <p:nvSpPr>
              <p:cNvPr id="149" name="矩形 148">
                <a:extLst>
                  <a:ext uri="{FF2B5EF4-FFF2-40B4-BE49-F238E27FC236}">
                    <a16:creationId xmlns:a16="http://schemas.microsoft.com/office/drawing/2014/main" id="{33293787-08A2-4ADD-A80C-E3C92C3C5C32}"/>
                  </a:ext>
                </a:extLst>
              </p:cNvPr>
              <p:cNvSpPr/>
              <p:nvPr/>
            </p:nvSpPr>
            <p:spPr>
              <a:xfrm>
                <a:off x="4960658" y="4577004"/>
                <a:ext cx="1858462" cy="1119888"/>
              </a:xfrm>
              <a:prstGeom prst="rect">
                <a:avLst/>
              </a:prstGeom>
              <a:solidFill>
                <a:srgbClr val="A8D18D"/>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6" b="1" dirty="0">
                  <a:solidFill>
                    <a:srgbClr val="113E6A"/>
                  </a:solidFill>
                  <a:latin typeface="微软雅黑" panose="020B0503020204020204" pitchFamily="34" charset="-122"/>
                  <a:ea typeface="微软雅黑" panose="020B0503020204020204" pitchFamily="34" charset="-122"/>
                </a:endParaRPr>
              </a:p>
            </p:txBody>
          </p:sp>
        </p:grpSp>
        <p:sp>
          <p:nvSpPr>
            <p:cNvPr id="147" name="文本框 146">
              <a:extLst>
                <a:ext uri="{FF2B5EF4-FFF2-40B4-BE49-F238E27FC236}">
                  <a16:creationId xmlns:a16="http://schemas.microsoft.com/office/drawing/2014/main" id="{25A8A371-000B-4DB0-A3AC-D0394CA42C9F}"/>
                </a:ext>
              </a:extLst>
            </p:cNvPr>
            <p:cNvSpPr txBox="1"/>
            <p:nvPr/>
          </p:nvSpPr>
          <p:spPr>
            <a:xfrm>
              <a:off x="1066800" y="2170496"/>
              <a:ext cx="3157182" cy="738664"/>
            </a:xfrm>
            <a:prstGeom prst="rect">
              <a:avLst/>
            </a:prstGeom>
            <a:noFill/>
          </p:spPr>
          <p:txBody>
            <a:bodyPr wrap="square" rtlCol="0">
              <a:spAutoFit/>
            </a:bodyPr>
            <a:lstStyle/>
            <a:p>
              <a:pPr algn="just"/>
              <a:r>
                <a:rPr lang="zh-CN" altLang="en-US" sz="1400" b="1">
                  <a:solidFill>
                    <a:schemeClr val="bg1"/>
                  </a:solidFill>
                  <a:latin typeface="微软雅黑" panose="020B0503020204020204" pitchFamily="34" charset="-122"/>
                  <a:ea typeface="微软雅黑" panose="020B0503020204020204" pitchFamily="34" charset="-122"/>
                </a:rPr>
                <a:t>经区级相关部门评估认定，由区统筹规划和建设、管理，区、乡镇（街 道）管护和使用。</a:t>
              </a:r>
            </a:p>
          </p:txBody>
        </p:sp>
      </p:grpSp>
      <p:sp>
        <p:nvSpPr>
          <p:cNvPr id="150" name="文本框 149">
            <a:extLst>
              <a:ext uri="{FF2B5EF4-FFF2-40B4-BE49-F238E27FC236}">
                <a16:creationId xmlns:a16="http://schemas.microsoft.com/office/drawing/2014/main" id="{51882293-F479-437F-A7E0-76B7E3A7AF12}"/>
              </a:ext>
            </a:extLst>
          </p:cNvPr>
          <p:cNvSpPr txBox="1"/>
          <p:nvPr/>
        </p:nvSpPr>
        <p:spPr>
          <a:xfrm>
            <a:off x="5142864" y="4843122"/>
            <a:ext cx="2996966" cy="584775"/>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乡镇（街道）级避难场所</a:t>
            </a:r>
          </a:p>
        </p:txBody>
      </p:sp>
      <p:sp>
        <p:nvSpPr>
          <p:cNvPr id="151" name="文本框 150">
            <a:extLst>
              <a:ext uri="{FF2B5EF4-FFF2-40B4-BE49-F238E27FC236}">
                <a16:creationId xmlns:a16="http://schemas.microsoft.com/office/drawing/2014/main" id="{B20D1A7F-D219-4326-B5FD-5BA7E735319B}"/>
              </a:ext>
            </a:extLst>
          </p:cNvPr>
          <p:cNvSpPr txBox="1"/>
          <p:nvPr/>
        </p:nvSpPr>
        <p:spPr>
          <a:xfrm>
            <a:off x="8237220" y="4832962"/>
            <a:ext cx="2996965" cy="338554"/>
          </a:xfrm>
          <a:prstGeom prst="rect">
            <a:avLst/>
          </a:prstGeom>
          <a:solidFill>
            <a:srgbClr val="538234"/>
          </a:solid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区级避难场所</a:t>
            </a:r>
          </a:p>
        </p:txBody>
      </p:sp>
      <p:sp>
        <p:nvSpPr>
          <p:cNvPr id="152" name="文本框 151">
            <a:extLst>
              <a:ext uri="{FF2B5EF4-FFF2-40B4-BE49-F238E27FC236}">
                <a16:creationId xmlns:a16="http://schemas.microsoft.com/office/drawing/2014/main" id="{C3CEBA9A-E918-4DEB-8468-E4F9479E7EC9}"/>
              </a:ext>
            </a:extLst>
          </p:cNvPr>
          <p:cNvSpPr txBox="1"/>
          <p:nvPr/>
        </p:nvSpPr>
        <p:spPr>
          <a:xfrm>
            <a:off x="2048509" y="4843122"/>
            <a:ext cx="2996965" cy="338554"/>
          </a:xfrm>
          <a:prstGeom prst="rect">
            <a:avLst/>
          </a:prstGeom>
          <a:solidFill>
            <a:srgbClr val="7E6000"/>
          </a:solid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村（社区）级避难场所</a:t>
            </a:r>
          </a:p>
        </p:txBody>
      </p:sp>
    </p:spTree>
    <p:extLst>
      <p:ext uri="{BB962C8B-B14F-4D97-AF65-F5344CB8AC3E}">
        <p14:creationId xmlns:p14="http://schemas.microsoft.com/office/powerpoint/2010/main" val="3722504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6F19301F-E2C1-4C9B-A8FE-7BB7F2D030E4}"/>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5D2EC429-79AC-44E0-A9EA-A96D122E050B}"/>
              </a:ext>
            </a:extLst>
          </p:cNvPr>
          <p:cNvSpPr/>
          <p:nvPr/>
        </p:nvSpPr>
        <p:spPr>
          <a:xfrm>
            <a:off x="481461" y="820873"/>
            <a:ext cx="11229077" cy="5216253"/>
          </a:xfrm>
          <a:prstGeom prst="roundRect">
            <a:avLst/>
          </a:prstGeom>
          <a:solidFill>
            <a:srgbClr val="D2B6AB"/>
          </a:solidFill>
          <a:ln>
            <a:solidFill>
              <a:srgbClr val="CBD3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9B7E98BF-39ED-4D32-ADE7-B39A8EFBA273}"/>
              </a:ext>
            </a:extLst>
          </p:cNvPr>
          <p:cNvSpPr txBox="1"/>
          <p:nvPr/>
        </p:nvSpPr>
        <p:spPr>
          <a:xfrm>
            <a:off x="594359" y="1158730"/>
            <a:ext cx="11003280" cy="4540538"/>
          </a:xfrm>
          <a:prstGeom prst="rect">
            <a:avLst/>
          </a:prstGeom>
          <a:noFill/>
        </p:spPr>
        <p:txBody>
          <a:bodyPr wrap="square">
            <a:spAutoFit/>
          </a:bodyPr>
          <a:lstStyle/>
          <a:p>
            <a:pPr algn="just">
              <a:lnSpc>
                <a:spcPct val="150000"/>
              </a:lnSpc>
            </a:pPr>
            <a:r>
              <a:rPr lang="zh-CN"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为深入贯彻习近平总书记关于应急管理的重要论述和对北京重要讲话精神，落实《北京城市总体规划（</a:t>
            </a: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2016</a:t>
            </a:r>
            <a:r>
              <a:rPr lang="zh-CN"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—2035</a:t>
            </a:r>
            <a:r>
              <a:rPr lang="zh-CN"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年）》批复要求，严格遵循《</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北京市应急避难场所规划（</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2022</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—2035</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年）》（以下简称</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市级规划</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）具体指导和总体目标，依据《应急避难场所专项规划编制指南》等相关规范，</a:t>
            </a: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朝阳</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区应急管理局会同北京市规划和自然资源委</a:t>
            </a: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朝阳</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分局组织编制了《朝阳区应急避难场所专项规划（</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2024</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—2035</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年）》。</a:t>
            </a:r>
          </a:p>
        </p:txBody>
      </p:sp>
      <p:sp>
        <p:nvSpPr>
          <p:cNvPr id="7" name="矩形 6">
            <a:extLst>
              <a:ext uri="{FF2B5EF4-FFF2-40B4-BE49-F238E27FC236}">
                <a16:creationId xmlns:a16="http://schemas.microsoft.com/office/drawing/2014/main" id="{1B204420-7096-48F0-8AC7-E1989781C8EB}"/>
              </a:ext>
            </a:extLst>
          </p:cNvPr>
          <p:cNvSpPr/>
          <p:nvPr/>
        </p:nvSpPr>
        <p:spPr>
          <a:xfrm>
            <a:off x="284480" y="0"/>
            <a:ext cx="1940560"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latin typeface="微软雅黑" panose="020B0503020204020204" pitchFamily="34" charset="-122"/>
                <a:ea typeface="微软雅黑" panose="020B0503020204020204" pitchFamily="34" charset="-122"/>
              </a:rPr>
              <a:t>导 读</a:t>
            </a:r>
          </a:p>
        </p:txBody>
      </p:sp>
    </p:spTree>
    <p:extLst>
      <p:ext uri="{BB962C8B-B14F-4D97-AF65-F5344CB8AC3E}">
        <p14:creationId xmlns:p14="http://schemas.microsoft.com/office/powerpoint/2010/main" val="2287501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2CB5B427-86A2-48E1-930C-5EAD894F9F79}"/>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F2141645-8726-4E42-BF8A-9E51C03F7EEE}"/>
              </a:ext>
            </a:extLst>
          </p:cNvPr>
          <p:cNvSpPr/>
          <p:nvPr/>
        </p:nvSpPr>
        <p:spPr>
          <a:xfrm>
            <a:off x="2042160" y="259080"/>
            <a:ext cx="8107680" cy="1478280"/>
          </a:xfrm>
          <a:prstGeom prst="roundRect">
            <a:avLst/>
          </a:prstGeom>
          <a:solidFill>
            <a:srgbClr val="E4D4CD"/>
          </a:solidFill>
          <a:ln>
            <a:solidFill>
              <a:srgbClr val="B89F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a16="http://schemas.microsoft.com/office/drawing/2014/main" id="{3C850A84-0E22-459B-9434-0E801C4C141A}"/>
              </a:ext>
            </a:extLst>
          </p:cNvPr>
          <p:cNvSpPr/>
          <p:nvPr/>
        </p:nvSpPr>
        <p:spPr>
          <a:xfrm>
            <a:off x="3368040" y="500829"/>
            <a:ext cx="5455920" cy="994782"/>
          </a:xfrm>
          <a:prstGeom prst="roundRect">
            <a:avLst/>
          </a:prstGeom>
          <a:solidFill>
            <a:srgbClr val="843E2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a:latin typeface="微软雅黑" panose="020B0503020204020204" pitchFamily="34" charset="-122"/>
                <a:ea typeface="微软雅黑" panose="020B0503020204020204" pitchFamily="34" charset="-122"/>
              </a:rPr>
              <a:t>结 语</a:t>
            </a:r>
          </a:p>
        </p:txBody>
      </p:sp>
      <p:cxnSp>
        <p:nvCxnSpPr>
          <p:cNvPr id="10" name="直接连接符 9">
            <a:extLst>
              <a:ext uri="{FF2B5EF4-FFF2-40B4-BE49-F238E27FC236}">
                <a16:creationId xmlns:a16="http://schemas.microsoft.com/office/drawing/2014/main" id="{6AB2CD3C-A2EA-468A-A0EC-35B9091343F6}"/>
              </a:ext>
            </a:extLst>
          </p:cNvPr>
          <p:cNvCxnSpPr>
            <a:cxnSpLocks/>
          </p:cNvCxnSpPr>
          <p:nvPr/>
        </p:nvCxnSpPr>
        <p:spPr>
          <a:xfrm flipH="1">
            <a:off x="198120" y="998220"/>
            <a:ext cx="2987040" cy="0"/>
          </a:xfrm>
          <a:prstGeom prst="line">
            <a:avLst/>
          </a:prstGeom>
          <a:ln w="50800">
            <a:solidFill>
              <a:srgbClr val="843E2D"/>
            </a:solidFill>
            <a:headEnd type="ova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86D6B3C7-7419-4E84-9C90-38E522923B5A}"/>
              </a:ext>
            </a:extLst>
          </p:cNvPr>
          <p:cNvCxnSpPr>
            <a:cxnSpLocks/>
          </p:cNvCxnSpPr>
          <p:nvPr/>
        </p:nvCxnSpPr>
        <p:spPr>
          <a:xfrm flipH="1">
            <a:off x="9022080" y="998220"/>
            <a:ext cx="2988000" cy="0"/>
          </a:xfrm>
          <a:prstGeom prst="line">
            <a:avLst/>
          </a:prstGeom>
          <a:ln w="50800">
            <a:solidFill>
              <a:srgbClr val="843E2D"/>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4" name="矩形: 圆角 13">
            <a:extLst>
              <a:ext uri="{FF2B5EF4-FFF2-40B4-BE49-F238E27FC236}">
                <a16:creationId xmlns:a16="http://schemas.microsoft.com/office/drawing/2014/main" id="{2249D837-4F35-468B-8D60-7794437719CB}"/>
              </a:ext>
            </a:extLst>
          </p:cNvPr>
          <p:cNvSpPr/>
          <p:nvPr/>
        </p:nvSpPr>
        <p:spPr>
          <a:xfrm>
            <a:off x="1295400" y="1979108"/>
            <a:ext cx="9601200" cy="3324409"/>
          </a:xfrm>
          <a:prstGeom prst="roundRect">
            <a:avLst/>
          </a:prstGeom>
          <a:solidFill>
            <a:srgbClr val="E4D4CD"/>
          </a:solidFill>
          <a:ln>
            <a:solidFill>
              <a:srgbClr val="B89F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zh-CN" sz="3200" b="1"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深刻把握</a:t>
            </a:r>
            <a:r>
              <a:rPr lang="zh-CN" altLang="en-US" sz="3200" b="1" kern="10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朝阳</a:t>
            </a:r>
            <a:r>
              <a:rPr lang="zh-CN" altLang="zh-CN" sz="3200" b="1" kern="10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区新时代发展要求，充分认知首都功能拓展区治理特色，秉承创新规划导向，以首善标准、系统集成、平</a:t>
            </a:r>
            <a:r>
              <a:rPr lang="zh-CN" altLang="zh-CN" sz="3200" b="1"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灾结合、领域综合为原则，形成体系布局完善、运行机制健全、资源高效利用、指导落地实施的规划成果。</a:t>
            </a:r>
            <a:endParaRPr lang="zh-CN" altLang="en-US" sz="3200" b="1">
              <a:solidFill>
                <a:schemeClr val="tx1"/>
              </a:solidFill>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E40EDEFC-89D5-4BF9-913E-EEC00B24F211}"/>
              </a:ext>
            </a:extLst>
          </p:cNvPr>
          <p:cNvSpPr/>
          <p:nvPr/>
        </p:nvSpPr>
        <p:spPr>
          <a:xfrm>
            <a:off x="-208344" y="5425440"/>
            <a:ext cx="12735624" cy="1645920"/>
          </a:xfrm>
          <a:prstGeom prst="rect">
            <a:avLst/>
          </a:prstGeom>
          <a:solidFill>
            <a:srgbClr val="843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6983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a:extLst>
              <a:ext uri="{FF2B5EF4-FFF2-40B4-BE49-F238E27FC236}">
                <a16:creationId xmlns:a16="http://schemas.microsoft.com/office/drawing/2014/main" id="{CD68E314-F996-4DA0-BD44-348D48400B09}"/>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CE6D8236-2853-4CE4-B87B-237A6A1FA1EF}"/>
              </a:ext>
            </a:extLst>
          </p:cNvPr>
          <p:cNvSpPr/>
          <p:nvPr/>
        </p:nvSpPr>
        <p:spPr>
          <a:xfrm>
            <a:off x="284480" y="0"/>
            <a:ext cx="2834640"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01 </a:t>
            </a:r>
            <a:r>
              <a:rPr lang="zh-CN" altLang="en-US" sz="3600" b="1">
                <a:latin typeface="微软雅黑" panose="020B0503020204020204" pitchFamily="34" charset="-122"/>
                <a:ea typeface="微软雅黑" panose="020B0503020204020204" pitchFamily="34" charset="-122"/>
              </a:rPr>
              <a:t>规划原则</a:t>
            </a:r>
          </a:p>
        </p:txBody>
      </p:sp>
      <p:grpSp>
        <p:nvGrpSpPr>
          <p:cNvPr id="2" name="组合 1">
            <a:extLst>
              <a:ext uri="{FF2B5EF4-FFF2-40B4-BE49-F238E27FC236}">
                <a16:creationId xmlns:a16="http://schemas.microsoft.com/office/drawing/2014/main" id="{AEE83DE4-8D23-4422-9542-A0A5760B843B}"/>
              </a:ext>
            </a:extLst>
          </p:cNvPr>
          <p:cNvGrpSpPr/>
          <p:nvPr/>
        </p:nvGrpSpPr>
        <p:grpSpPr>
          <a:xfrm>
            <a:off x="284481" y="1339245"/>
            <a:ext cx="1145890" cy="1758232"/>
            <a:chOff x="284481" y="1339245"/>
            <a:chExt cx="1145890" cy="1758232"/>
          </a:xfrm>
        </p:grpSpPr>
        <p:sp>
          <p:nvSpPr>
            <p:cNvPr id="29" name="圆角矩形 26">
              <a:extLst>
                <a:ext uri="{FF2B5EF4-FFF2-40B4-BE49-F238E27FC236}">
                  <a16:creationId xmlns:a16="http://schemas.microsoft.com/office/drawing/2014/main" id="{F43FCCD2-AA49-4132-9B0E-7684445977CF}"/>
                </a:ext>
              </a:extLst>
            </p:cNvPr>
            <p:cNvSpPr/>
            <p:nvPr/>
          </p:nvSpPr>
          <p:spPr>
            <a:xfrm>
              <a:off x="284481" y="1339245"/>
              <a:ext cx="1145890" cy="1758232"/>
            </a:xfrm>
            <a:prstGeom prst="roundRect">
              <a:avLst>
                <a:gd name="adj" fmla="val 0"/>
              </a:avLst>
            </a:prstGeom>
            <a:solidFill>
              <a:srgbClr val="843E2D"/>
            </a:solidFill>
            <a:ln w="28575">
              <a:solidFill>
                <a:srgbClr val="EBD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CAD9A985-B2AE-4F83-A164-79EF203F37F7}"/>
                </a:ext>
              </a:extLst>
            </p:cNvPr>
            <p:cNvSpPr/>
            <p:nvPr/>
          </p:nvSpPr>
          <p:spPr>
            <a:xfrm>
              <a:off x="284481" y="2042362"/>
              <a:ext cx="116110" cy="351999"/>
            </a:xfrm>
            <a:prstGeom prst="rect">
              <a:avLst/>
            </a:prstGeom>
            <a:solidFill>
              <a:srgbClr val="EBDED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B56ED295-3B35-4906-BFCE-EC131506791A}"/>
                </a:ext>
              </a:extLst>
            </p:cNvPr>
            <p:cNvSpPr/>
            <p:nvPr/>
          </p:nvSpPr>
          <p:spPr>
            <a:xfrm>
              <a:off x="1314261" y="2042362"/>
              <a:ext cx="116110" cy="351999"/>
            </a:xfrm>
            <a:prstGeom prst="rect">
              <a:avLst/>
            </a:prstGeom>
            <a:solidFill>
              <a:srgbClr val="EBDED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cxnSp>
          <p:nvCxnSpPr>
            <p:cNvPr id="32" name="直接连接符 31">
              <a:extLst>
                <a:ext uri="{FF2B5EF4-FFF2-40B4-BE49-F238E27FC236}">
                  <a16:creationId xmlns:a16="http://schemas.microsoft.com/office/drawing/2014/main" id="{566DD4B9-4A66-40FC-A61F-F5D16368DE07}"/>
                </a:ext>
              </a:extLst>
            </p:cNvPr>
            <p:cNvCxnSpPr>
              <a:stCxn id="30" idx="3"/>
              <a:endCxn id="31" idx="1"/>
            </p:cNvCxnSpPr>
            <p:nvPr/>
          </p:nvCxnSpPr>
          <p:spPr>
            <a:xfrm>
              <a:off x="400591" y="2218362"/>
              <a:ext cx="913671"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2266904E-8C15-4C3A-97EB-879989AE1D25}"/>
                </a:ext>
              </a:extLst>
            </p:cNvPr>
            <p:cNvSpPr txBox="1"/>
            <p:nvPr/>
          </p:nvSpPr>
          <p:spPr>
            <a:xfrm>
              <a:off x="464529" y="1549946"/>
              <a:ext cx="785793" cy="1323439"/>
            </a:xfrm>
            <a:prstGeom prst="rect">
              <a:avLst/>
            </a:prstGeom>
            <a:noFill/>
          </p:spPr>
          <p:txBody>
            <a:bodyPr wrap="none" rtlCol="0">
              <a:spAutoFit/>
            </a:bodyPr>
            <a:lstStyle/>
            <a:p>
              <a:pPr algn="ctr"/>
              <a:r>
                <a:rPr lang="en-US" altLang="zh-CN" sz="8000">
                  <a:solidFill>
                    <a:srgbClr val="EBDED9"/>
                  </a:solidFill>
                  <a:latin typeface="微软雅黑" panose="020B0503020204020204" pitchFamily="34" charset="-122"/>
                  <a:ea typeface="微软雅黑" panose="020B0503020204020204" pitchFamily="34" charset="-122"/>
                </a:rPr>
                <a:t>1</a:t>
              </a:r>
              <a:endParaRPr lang="zh-CN" altLang="en-US" sz="8000" dirty="0">
                <a:solidFill>
                  <a:srgbClr val="EBDED9"/>
                </a:solidFill>
                <a:latin typeface="微软雅黑" panose="020B0503020204020204" pitchFamily="34" charset="-122"/>
                <a:ea typeface="微软雅黑" panose="020B0503020204020204" pitchFamily="34" charset="-122"/>
              </a:endParaRPr>
            </a:p>
          </p:txBody>
        </p:sp>
      </p:grpSp>
      <p:grpSp>
        <p:nvGrpSpPr>
          <p:cNvPr id="34" name="组合 33">
            <a:extLst>
              <a:ext uri="{FF2B5EF4-FFF2-40B4-BE49-F238E27FC236}">
                <a16:creationId xmlns:a16="http://schemas.microsoft.com/office/drawing/2014/main" id="{5F055ECA-390D-4105-A239-F88085EAA32A}"/>
              </a:ext>
            </a:extLst>
          </p:cNvPr>
          <p:cNvGrpSpPr/>
          <p:nvPr/>
        </p:nvGrpSpPr>
        <p:grpSpPr>
          <a:xfrm>
            <a:off x="1629200" y="1377225"/>
            <a:ext cx="4489674" cy="2574870"/>
            <a:chOff x="2898171" y="1777489"/>
            <a:chExt cx="3283000" cy="2511407"/>
          </a:xfrm>
        </p:grpSpPr>
        <p:cxnSp>
          <p:nvCxnSpPr>
            <p:cNvPr id="35" name="直接连接符 34">
              <a:extLst>
                <a:ext uri="{FF2B5EF4-FFF2-40B4-BE49-F238E27FC236}">
                  <a16:creationId xmlns:a16="http://schemas.microsoft.com/office/drawing/2014/main" id="{3BA6FC22-8068-4455-902C-37889381AC8C}"/>
                </a:ext>
              </a:extLst>
            </p:cNvPr>
            <p:cNvCxnSpPr/>
            <p:nvPr/>
          </p:nvCxnSpPr>
          <p:spPr>
            <a:xfrm>
              <a:off x="2898173" y="2119122"/>
              <a:ext cx="262791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DC197F1C-88CB-4F09-955D-98A89B46446A}"/>
                </a:ext>
              </a:extLst>
            </p:cNvPr>
            <p:cNvSpPr txBox="1"/>
            <p:nvPr/>
          </p:nvSpPr>
          <p:spPr>
            <a:xfrm>
              <a:off x="2898173" y="1777489"/>
              <a:ext cx="3282998" cy="398816"/>
            </a:xfrm>
            <a:prstGeom prst="rect">
              <a:avLst/>
            </a:prstGeom>
            <a:noFill/>
          </p:spPr>
          <p:txBody>
            <a:bodyPr wrap="square" rtlCol="0">
              <a:spAutoFit/>
            </a:bodyPr>
            <a:lstStyle/>
            <a:p>
              <a:pPr algn="just">
                <a:lnSpc>
                  <a:spcPct val="90000"/>
                </a:lnSpc>
                <a:spcBef>
                  <a:spcPts val="1143"/>
                </a:spcBef>
              </a:pPr>
              <a:r>
                <a:rPr lang="zh-CN" altLang="zh-CN" sz="2286" b="1">
                  <a:solidFill>
                    <a:srgbClr val="000000"/>
                  </a:solidFill>
                  <a:latin typeface="微软雅黑" panose="020B0503020204020204" pitchFamily="34" charset="-122"/>
                  <a:ea typeface="微软雅黑" panose="020B0503020204020204" pitchFamily="34" charset="-122"/>
                </a:rPr>
                <a:t>坚持底线思维、精益求精</a:t>
              </a:r>
              <a:endParaRPr lang="zh-CN" altLang="en-US" sz="2286" b="1" dirty="0">
                <a:solidFill>
                  <a:srgbClr val="000000"/>
                </a:solidFill>
                <a:latin typeface="微软雅黑" panose="020B0503020204020204" pitchFamily="34" charset="-122"/>
                <a:ea typeface="微软雅黑" panose="020B0503020204020204" pitchFamily="34" charset="-122"/>
              </a:endParaRPr>
            </a:p>
          </p:txBody>
        </p:sp>
        <p:sp>
          <p:nvSpPr>
            <p:cNvPr id="37" name="文本框 36">
              <a:extLst>
                <a:ext uri="{FF2B5EF4-FFF2-40B4-BE49-F238E27FC236}">
                  <a16:creationId xmlns:a16="http://schemas.microsoft.com/office/drawing/2014/main" id="{D1F3E390-C05A-45AD-AF58-36BE65629945}"/>
                </a:ext>
              </a:extLst>
            </p:cNvPr>
            <p:cNvSpPr txBox="1"/>
            <p:nvPr/>
          </p:nvSpPr>
          <p:spPr>
            <a:xfrm>
              <a:off x="2898171" y="2128647"/>
              <a:ext cx="3158928" cy="2160249"/>
            </a:xfrm>
            <a:prstGeom prst="rect">
              <a:avLst/>
            </a:prstGeom>
            <a:noFill/>
          </p:spPr>
          <p:txBody>
            <a:bodyPr wrap="square" rtlCol="0">
              <a:spAutoFit/>
            </a:bodyPr>
            <a:lstStyle/>
            <a:p>
              <a:pPr algn="just">
                <a:lnSpc>
                  <a:spcPct val="130000"/>
                </a:lnSpc>
              </a:pPr>
              <a:r>
                <a:rPr lang="zh-CN" altLang="zh-CN">
                  <a:solidFill>
                    <a:srgbClr val="000000"/>
                  </a:solidFill>
                  <a:latin typeface="微软雅黑" panose="020B0503020204020204" pitchFamily="34" charset="-122"/>
                  <a:ea typeface="微软雅黑" panose="020B0503020204020204" pitchFamily="34" charset="-122"/>
                </a:rPr>
                <a:t>落实总体国家安全观，深刻领悟北京中心城区和国际大都市区的安全重要性和治理复杂性，着力提升多维度风险综合应对能力，坚持生命至上，人民至上，因地制宜制定差异化配置标准，搭建分级配置的规划建设标准体系</a:t>
              </a:r>
              <a:r>
                <a:rPr lang="zh-CN" altLang="en-US">
                  <a:solidFill>
                    <a:srgbClr val="000000"/>
                  </a:solidFill>
                  <a:latin typeface="微软雅黑" panose="020B0503020204020204" pitchFamily="34" charset="-122"/>
                  <a:ea typeface="微软雅黑" panose="020B0503020204020204" pitchFamily="34" charset="-122"/>
                </a:rPr>
                <a:t>。</a:t>
              </a:r>
              <a:endParaRPr lang="en-US" altLang="zh-CN" dirty="0">
                <a:solidFill>
                  <a:srgbClr val="000000"/>
                </a:solidFill>
                <a:latin typeface="微软雅黑" panose="020B0503020204020204" pitchFamily="34" charset="-122"/>
                <a:ea typeface="微软雅黑" panose="020B0503020204020204" pitchFamily="34" charset="-122"/>
              </a:endParaRPr>
            </a:p>
          </p:txBody>
        </p:sp>
      </p:grpSp>
      <p:grpSp>
        <p:nvGrpSpPr>
          <p:cNvPr id="38" name="组合 37">
            <a:extLst>
              <a:ext uri="{FF2B5EF4-FFF2-40B4-BE49-F238E27FC236}">
                <a16:creationId xmlns:a16="http://schemas.microsoft.com/office/drawing/2014/main" id="{47D448A2-939D-4275-A2FB-AB1698FA09C2}"/>
              </a:ext>
            </a:extLst>
          </p:cNvPr>
          <p:cNvGrpSpPr/>
          <p:nvPr/>
        </p:nvGrpSpPr>
        <p:grpSpPr>
          <a:xfrm>
            <a:off x="7818409" y="1377225"/>
            <a:ext cx="4320001" cy="1854671"/>
            <a:chOff x="2898173" y="1777489"/>
            <a:chExt cx="3238294" cy="1808960"/>
          </a:xfrm>
        </p:grpSpPr>
        <p:cxnSp>
          <p:nvCxnSpPr>
            <p:cNvPr id="39" name="直接连接符 38">
              <a:extLst>
                <a:ext uri="{FF2B5EF4-FFF2-40B4-BE49-F238E27FC236}">
                  <a16:creationId xmlns:a16="http://schemas.microsoft.com/office/drawing/2014/main" id="{CF6FABE7-F15C-4F9C-9C3A-82E707DE281F}"/>
                </a:ext>
              </a:extLst>
            </p:cNvPr>
            <p:cNvCxnSpPr/>
            <p:nvPr/>
          </p:nvCxnSpPr>
          <p:spPr>
            <a:xfrm>
              <a:off x="2898173" y="2119122"/>
              <a:ext cx="262791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8B79FEC7-9969-458F-8F46-D677A1F52D5F}"/>
                </a:ext>
              </a:extLst>
            </p:cNvPr>
            <p:cNvSpPr txBox="1"/>
            <p:nvPr/>
          </p:nvSpPr>
          <p:spPr>
            <a:xfrm>
              <a:off x="2898173" y="1777489"/>
              <a:ext cx="3194579" cy="398816"/>
            </a:xfrm>
            <a:prstGeom prst="rect">
              <a:avLst/>
            </a:prstGeom>
            <a:noFill/>
          </p:spPr>
          <p:txBody>
            <a:bodyPr wrap="square" rtlCol="0">
              <a:spAutoFit/>
            </a:bodyPr>
            <a:lstStyle/>
            <a:p>
              <a:pPr algn="just">
                <a:lnSpc>
                  <a:spcPct val="90000"/>
                </a:lnSpc>
                <a:spcBef>
                  <a:spcPts val="1143"/>
                </a:spcBef>
              </a:pPr>
              <a:r>
                <a:rPr lang="zh-CN" altLang="zh-CN" sz="2286" b="1">
                  <a:solidFill>
                    <a:srgbClr val="000000"/>
                  </a:solidFill>
                  <a:latin typeface="微软雅黑" panose="020B0503020204020204" pitchFamily="34" charset="-122"/>
                  <a:ea typeface="微软雅黑" panose="020B0503020204020204" pitchFamily="34" charset="-122"/>
                </a:rPr>
                <a:t>坚持系统集成、防救结合</a:t>
              </a:r>
              <a:endParaRPr lang="zh-CN" altLang="en-US" sz="2286" b="1" dirty="0">
                <a:solidFill>
                  <a:srgbClr val="000000"/>
                </a:solidFill>
                <a:latin typeface="微软雅黑" panose="020B0503020204020204" pitchFamily="34" charset="-122"/>
                <a:ea typeface="微软雅黑" panose="020B0503020204020204" pitchFamily="34" charset="-122"/>
              </a:endParaRPr>
            </a:p>
          </p:txBody>
        </p:sp>
        <p:sp>
          <p:nvSpPr>
            <p:cNvPr id="41" name="文本框 40">
              <a:extLst>
                <a:ext uri="{FF2B5EF4-FFF2-40B4-BE49-F238E27FC236}">
                  <a16:creationId xmlns:a16="http://schemas.microsoft.com/office/drawing/2014/main" id="{CCDC4FA0-5320-4E07-A64D-88741AE3EB15}"/>
                </a:ext>
              </a:extLst>
            </p:cNvPr>
            <p:cNvSpPr txBox="1"/>
            <p:nvPr/>
          </p:nvSpPr>
          <p:spPr>
            <a:xfrm>
              <a:off x="2898173" y="2128647"/>
              <a:ext cx="3238294" cy="1457802"/>
            </a:xfrm>
            <a:prstGeom prst="rect">
              <a:avLst/>
            </a:prstGeom>
            <a:noFill/>
          </p:spPr>
          <p:txBody>
            <a:bodyPr wrap="square" rtlCol="0">
              <a:spAutoFit/>
            </a:bodyPr>
            <a:lstStyle/>
            <a:p>
              <a:pPr algn="just">
                <a:lnSpc>
                  <a:spcPct val="130000"/>
                </a:lnSpc>
              </a:pPr>
              <a:r>
                <a:rPr lang="zh-CN" altLang="zh-CN">
                  <a:solidFill>
                    <a:srgbClr val="000000"/>
                  </a:solidFill>
                  <a:latin typeface="微软雅黑" panose="020B0503020204020204" pitchFamily="34" charset="-122"/>
                  <a:ea typeface="微软雅黑" panose="020B0503020204020204" pitchFamily="34" charset="-122"/>
                </a:rPr>
                <a:t>强化功能混合与时空联动，在灾前、临灾、灾时、灾后发挥不同时段的防灾、备灾、应急、救灾等方面综合作用，构建避灾防灾救灾一体的全职能应急避难场所体系</a:t>
              </a:r>
              <a:r>
                <a:rPr lang="zh-CN" altLang="en-US">
                  <a:solidFill>
                    <a:srgbClr val="000000"/>
                  </a:solidFill>
                  <a:latin typeface="微软雅黑" panose="020B0503020204020204" pitchFamily="34" charset="-122"/>
                  <a:ea typeface="微软雅黑" panose="020B0503020204020204" pitchFamily="34" charset="-122"/>
                </a:rPr>
                <a:t>。</a:t>
              </a:r>
              <a:endParaRPr lang="en-US" altLang="zh-CN"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 name="组合 3">
            <a:extLst>
              <a:ext uri="{FF2B5EF4-FFF2-40B4-BE49-F238E27FC236}">
                <a16:creationId xmlns:a16="http://schemas.microsoft.com/office/drawing/2014/main" id="{D058165C-1B20-4A7C-8B63-6000FBC34051}"/>
              </a:ext>
            </a:extLst>
          </p:cNvPr>
          <p:cNvGrpSpPr/>
          <p:nvPr/>
        </p:nvGrpSpPr>
        <p:grpSpPr>
          <a:xfrm>
            <a:off x="6450391" y="1339245"/>
            <a:ext cx="1087324" cy="1756806"/>
            <a:chOff x="6450391" y="1339245"/>
            <a:chExt cx="1087324" cy="1756806"/>
          </a:xfrm>
        </p:grpSpPr>
        <p:sp>
          <p:nvSpPr>
            <p:cNvPr id="43" name="圆角矩形 26">
              <a:extLst>
                <a:ext uri="{FF2B5EF4-FFF2-40B4-BE49-F238E27FC236}">
                  <a16:creationId xmlns:a16="http://schemas.microsoft.com/office/drawing/2014/main" id="{0BF93650-D2B1-4D14-88BE-0A53A161895A}"/>
                </a:ext>
              </a:extLst>
            </p:cNvPr>
            <p:cNvSpPr/>
            <p:nvPr/>
          </p:nvSpPr>
          <p:spPr>
            <a:xfrm>
              <a:off x="6450391" y="1339245"/>
              <a:ext cx="1087324" cy="1756806"/>
            </a:xfrm>
            <a:prstGeom prst="roundRect">
              <a:avLst>
                <a:gd name="adj" fmla="val 0"/>
              </a:avLst>
            </a:prstGeom>
            <a:solidFill>
              <a:srgbClr val="843E2D"/>
            </a:solidFill>
            <a:ln w="28575">
              <a:solidFill>
                <a:srgbClr val="EBD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latin typeface="微软雅黑" panose="020B0503020204020204" pitchFamily="34" charset="-122"/>
                <a:ea typeface="微软雅黑" panose="020B0503020204020204" pitchFamily="34" charset="-122"/>
              </a:endParaRPr>
            </a:p>
          </p:txBody>
        </p:sp>
        <p:sp>
          <p:nvSpPr>
            <p:cNvPr id="44" name="矩形 43">
              <a:extLst>
                <a:ext uri="{FF2B5EF4-FFF2-40B4-BE49-F238E27FC236}">
                  <a16:creationId xmlns:a16="http://schemas.microsoft.com/office/drawing/2014/main" id="{D5632C09-3619-43BC-8842-5AD422AD7DEF}"/>
                </a:ext>
              </a:extLst>
            </p:cNvPr>
            <p:cNvSpPr/>
            <p:nvPr/>
          </p:nvSpPr>
          <p:spPr>
            <a:xfrm>
              <a:off x="6450391" y="2041792"/>
              <a:ext cx="110175" cy="351714"/>
            </a:xfrm>
            <a:prstGeom prst="rect">
              <a:avLst/>
            </a:prstGeom>
            <a:solidFill>
              <a:srgbClr val="EBDED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sp>
          <p:nvSpPr>
            <p:cNvPr id="45" name="矩形 44">
              <a:extLst>
                <a:ext uri="{FF2B5EF4-FFF2-40B4-BE49-F238E27FC236}">
                  <a16:creationId xmlns:a16="http://schemas.microsoft.com/office/drawing/2014/main" id="{B9C1ECCD-A298-453C-BD3A-5A161EC4D694}"/>
                </a:ext>
              </a:extLst>
            </p:cNvPr>
            <p:cNvSpPr/>
            <p:nvPr/>
          </p:nvSpPr>
          <p:spPr>
            <a:xfrm>
              <a:off x="7427540" y="2041792"/>
              <a:ext cx="110175" cy="351714"/>
            </a:xfrm>
            <a:prstGeom prst="rect">
              <a:avLst/>
            </a:prstGeom>
            <a:solidFill>
              <a:srgbClr val="EBDED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cxnSp>
          <p:nvCxnSpPr>
            <p:cNvPr id="46" name="直接连接符 45">
              <a:extLst>
                <a:ext uri="{FF2B5EF4-FFF2-40B4-BE49-F238E27FC236}">
                  <a16:creationId xmlns:a16="http://schemas.microsoft.com/office/drawing/2014/main" id="{9C5CBE35-7413-4117-A7B7-39527CA094C2}"/>
                </a:ext>
              </a:extLst>
            </p:cNvPr>
            <p:cNvCxnSpPr>
              <a:stCxn id="44" idx="3"/>
              <a:endCxn id="45" idx="1"/>
            </p:cNvCxnSpPr>
            <p:nvPr/>
          </p:nvCxnSpPr>
          <p:spPr>
            <a:xfrm>
              <a:off x="6560566" y="2217649"/>
              <a:ext cx="8669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D5D88ADD-6670-4F73-89CA-E1D2F626A6A2}"/>
                </a:ext>
              </a:extLst>
            </p:cNvPr>
            <p:cNvSpPr txBox="1"/>
            <p:nvPr/>
          </p:nvSpPr>
          <p:spPr>
            <a:xfrm>
              <a:off x="6601157" y="1549890"/>
              <a:ext cx="785793" cy="1323439"/>
            </a:xfrm>
            <a:prstGeom prst="rect">
              <a:avLst/>
            </a:prstGeom>
            <a:noFill/>
          </p:spPr>
          <p:txBody>
            <a:bodyPr wrap="none" rtlCol="0">
              <a:spAutoFit/>
            </a:bodyPr>
            <a:lstStyle/>
            <a:p>
              <a:pPr algn="ctr"/>
              <a:r>
                <a:rPr lang="en-US" altLang="zh-CN" sz="8000" dirty="0">
                  <a:solidFill>
                    <a:srgbClr val="EBDED9"/>
                  </a:solidFill>
                  <a:latin typeface="微软雅黑" panose="020B0503020204020204" pitchFamily="34" charset="-122"/>
                  <a:ea typeface="微软雅黑" panose="020B0503020204020204" pitchFamily="34" charset="-122"/>
                </a:rPr>
                <a:t>2</a:t>
              </a:r>
              <a:endParaRPr lang="zh-CN" altLang="en-US" sz="8000" dirty="0">
                <a:solidFill>
                  <a:srgbClr val="EBDED9"/>
                </a:solidFill>
                <a:latin typeface="微软雅黑" panose="020B0503020204020204" pitchFamily="34" charset="-122"/>
                <a:ea typeface="微软雅黑" panose="020B0503020204020204" pitchFamily="34" charset="-122"/>
              </a:endParaRPr>
            </a:p>
          </p:txBody>
        </p:sp>
      </p:grpSp>
      <p:grpSp>
        <p:nvGrpSpPr>
          <p:cNvPr id="48" name="组合 47">
            <a:extLst>
              <a:ext uri="{FF2B5EF4-FFF2-40B4-BE49-F238E27FC236}">
                <a16:creationId xmlns:a16="http://schemas.microsoft.com/office/drawing/2014/main" id="{2C538C31-F2E4-47F6-AB84-6A94C91C4416}"/>
              </a:ext>
            </a:extLst>
          </p:cNvPr>
          <p:cNvGrpSpPr/>
          <p:nvPr/>
        </p:nvGrpSpPr>
        <p:grpSpPr>
          <a:xfrm>
            <a:off x="1629202" y="4112618"/>
            <a:ext cx="4320000" cy="2551439"/>
            <a:chOff x="2898173" y="1631116"/>
            <a:chExt cx="3158930" cy="3805348"/>
          </a:xfrm>
        </p:grpSpPr>
        <p:cxnSp>
          <p:nvCxnSpPr>
            <p:cNvPr id="49" name="直接连接符 48">
              <a:extLst>
                <a:ext uri="{FF2B5EF4-FFF2-40B4-BE49-F238E27FC236}">
                  <a16:creationId xmlns:a16="http://schemas.microsoft.com/office/drawing/2014/main" id="{AEC1C3BB-0C2D-49E0-A552-467443632FF0}"/>
                </a:ext>
              </a:extLst>
            </p:cNvPr>
            <p:cNvCxnSpPr/>
            <p:nvPr/>
          </p:nvCxnSpPr>
          <p:spPr>
            <a:xfrm>
              <a:off x="2898173" y="2119122"/>
              <a:ext cx="262791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2325538D-E7DF-4BAE-87AB-EBB6A73588F6}"/>
                </a:ext>
              </a:extLst>
            </p:cNvPr>
            <p:cNvSpPr txBox="1"/>
            <p:nvPr/>
          </p:nvSpPr>
          <p:spPr>
            <a:xfrm>
              <a:off x="2898173" y="1631116"/>
              <a:ext cx="2759075" cy="609846"/>
            </a:xfrm>
            <a:prstGeom prst="rect">
              <a:avLst/>
            </a:prstGeom>
            <a:noFill/>
          </p:spPr>
          <p:txBody>
            <a:bodyPr wrap="square" rtlCol="0">
              <a:spAutoFit/>
            </a:bodyPr>
            <a:lstStyle/>
            <a:p>
              <a:pPr algn="just">
                <a:lnSpc>
                  <a:spcPct val="90000"/>
                </a:lnSpc>
                <a:spcBef>
                  <a:spcPts val="1143"/>
                </a:spcBef>
              </a:pPr>
              <a:r>
                <a:rPr lang="zh-CN" altLang="zh-CN" sz="2286" b="1">
                  <a:solidFill>
                    <a:srgbClr val="000000"/>
                  </a:solidFill>
                  <a:latin typeface="微软雅黑" panose="020B0503020204020204" pitchFamily="34" charset="-122"/>
                  <a:ea typeface="微软雅黑" panose="020B0503020204020204" pitchFamily="34" charset="-122"/>
                </a:rPr>
                <a:t>坚持平灾结合、空间混合</a:t>
              </a:r>
              <a:endParaRPr lang="zh-CN" altLang="en-US" sz="2286" b="1" dirty="0">
                <a:solidFill>
                  <a:srgbClr val="000000"/>
                </a:solidFill>
                <a:latin typeface="微软雅黑" panose="020B0503020204020204" pitchFamily="34" charset="-122"/>
                <a:ea typeface="微软雅黑" panose="020B0503020204020204" pitchFamily="34" charset="-122"/>
              </a:endParaRPr>
            </a:p>
          </p:txBody>
        </p:sp>
        <p:sp>
          <p:nvSpPr>
            <p:cNvPr id="51" name="文本框 50">
              <a:extLst>
                <a:ext uri="{FF2B5EF4-FFF2-40B4-BE49-F238E27FC236}">
                  <a16:creationId xmlns:a16="http://schemas.microsoft.com/office/drawing/2014/main" id="{EC40F8A3-AF07-4FFA-B345-698A7502CB47}"/>
                </a:ext>
              </a:extLst>
            </p:cNvPr>
            <p:cNvSpPr txBox="1"/>
            <p:nvPr/>
          </p:nvSpPr>
          <p:spPr>
            <a:xfrm>
              <a:off x="2898173" y="2128646"/>
              <a:ext cx="3158930" cy="3307818"/>
            </a:xfrm>
            <a:prstGeom prst="rect">
              <a:avLst/>
            </a:prstGeom>
            <a:noFill/>
          </p:spPr>
          <p:txBody>
            <a:bodyPr wrap="square" rtlCol="0">
              <a:spAutoFit/>
            </a:bodyPr>
            <a:lstStyle/>
            <a:p>
              <a:pPr algn="just">
                <a:lnSpc>
                  <a:spcPct val="130000"/>
                </a:lnSpc>
              </a:pPr>
              <a:r>
                <a:rPr lang="zh-CN" altLang="zh-CN">
                  <a:solidFill>
                    <a:srgbClr val="000000"/>
                  </a:solidFill>
                  <a:latin typeface="微软雅黑" panose="020B0503020204020204" pitchFamily="34" charset="-122"/>
                  <a:ea typeface="微软雅黑" panose="020B0503020204020204" pitchFamily="34" charset="-122"/>
                </a:rPr>
                <a:t>妥善处理应急避难场所建设与城市更新的关系，强化资源集约统筹利用，推动应急避难场所与广场、绿地、公园、体育场馆、学校等既有设施的共享设置，完善新建设施的接入条件，在城市复合功能中实现应急避难场所体系化建设</a:t>
              </a:r>
              <a:r>
                <a:rPr lang="zh-CN" altLang="en-US">
                  <a:solidFill>
                    <a:srgbClr val="000000"/>
                  </a:solidFill>
                  <a:latin typeface="微软雅黑" panose="020B0503020204020204" pitchFamily="34" charset="-122"/>
                  <a:ea typeface="微软雅黑" panose="020B0503020204020204" pitchFamily="34" charset="-122"/>
                </a:rPr>
                <a:t>。</a:t>
              </a:r>
              <a:endParaRPr lang="en-US" altLang="zh-CN" dirty="0">
                <a:solidFill>
                  <a:srgbClr val="000000"/>
                </a:solidFill>
                <a:latin typeface="微软雅黑" panose="020B0503020204020204" pitchFamily="34" charset="-122"/>
                <a:ea typeface="微软雅黑" panose="020B0503020204020204" pitchFamily="34" charset="-122"/>
              </a:endParaRPr>
            </a:p>
          </p:txBody>
        </p:sp>
      </p:grpSp>
      <p:grpSp>
        <p:nvGrpSpPr>
          <p:cNvPr id="52" name="组合 51">
            <a:extLst>
              <a:ext uri="{FF2B5EF4-FFF2-40B4-BE49-F238E27FC236}">
                <a16:creationId xmlns:a16="http://schemas.microsoft.com/office/drawing/2014/main" id="{F16E5E3B-4519-43BF-AC1B-9E5731DD6FF8}"/>
              </a:ext>
            </a:extLst>
          </p:cNvPr>
          <p:cNvGrpSpPr/>
          <p:nvPr/>
        </p:nvGrpSpPr>
        <p:grpSpPr>
          <a:xfrm>
            <a:off x="7818409" y="4175006"/>
            <a:ext cx="4319999" cy="2214963"/>
            <a:chOff x="2898173" y="1777489"/>
            <a:chExt cx="3238294" cy="2160368"/>
          </a:xfrm>
        </p:grpSpPr>
        <p:cxnSp>
          <p:nvCxnSpPr>
            <p:cNvPr id="53" name="直接连接符 52">
              <a:extLst>
                <a:ext uri="{FF2B5EF4-FFF2-40B4-BE49-F238E27FC236}">
                  <a16:creationId xmlns:a16="http://schemas.microsoft.com/office/drawing/2014/main" id="{09F22289-6034-4B27-939D-66B76C020776}"/>
                </a:ext>
              </a:extLst>
            </p:cNvPr>
            <p:cNvCxnSpPr/>
            <p:nvPr/>
          </p:nvCxnSpPr>
          <p:spPr>
            <a:xfrm>
              <a:off x="2898173" y="2119122"/>
              <a:ext cx="262791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4" name="文本框 53">
              <a:extLst>
                <a:ext uri="{FF2B5EF4-FFF2-40B4-BE49-F238E27FC236}">
                  <a16:creationId xmlns:a16="http://schemas.microsoft.com/office/drawing/2014/main" id="{0B058168-6D0E-43B8-B745-EB111E731178}"/>
                </a:ext>
              </a:extLst>
            </p:cNvPr>
            <p:cNvSpPr txBox="1"/>
            <p:nvPr/>
          </p:nvSpPr>
          <p:spPr>
            <a:xfrm>
              <a:off x="2898173" y="1777489"/>
              <a:ext cx="2627914" cy="398816"/>
            </a:xfrm>
            <a:prstGeom prst="rect">
              <a:avLst/>
            </a:prstGeom>
            <a:noFill/>
          </p:spPr>
          <p:txBody>
            <a:bodyPr wrap="square" rtlCol="0">
              <a:spAutoFit/>
            </a:bodyPr>
            <a:lstStyle/>
            <a:p>
              <a:pPr algn="just">
                <a:lnSpc>
                  <a:spcPct val="90000"/>
                </a:lnSpc>
                <a:spcBef>
                  <a:spcPts val="1143"/>
                </a:spcBef>
              </a:pPr>
              <a:r>
                <a:rPr lang="zh-CN" altLang="zh-CN" sz="2286" b="1">
                  <a:solidFill>
                    <a:srgbClr val="000000"/>
                  </a:solidFill>
                  <a:latin typeface="微软雅黑" panose="020B0503020204020204" pitchFamily="34" charset="-122"/>
                  <a:ea typeface="微软雅黑" panose="020B0503020204020204" pitchFamily="34" charset="-122"/>
                </a:rPr>
                <a:t>坚持区域协调、领域综合</a:t>
              </a:r>
              <a:endParaRPr lang="zh-CN" altLang="en-US" sz="2286" b="1" dirty="0">
                <a:solidFill>
                  <a:srgbClr val="000000"/>
                </a:solidFill>
                <a:latin typeface="微软雅黑" panose="020B0503020204020204" pitchFamily="34" charset="-122"/>
                <a:ea typeface="微软雅黑" panose="020B0503020204020204" pitchFamily="34" charset="-122"/>
              </a:endParaRPr>
            </a:p>
          </p:txBody>
        </p:sp>
        <p:sp>
          <p:nvSpPr>
            <p:cNvPr id="55" name="文本框 54">
              <a:extLst>
                <a:ext uri="{FF2B5EF4-FFF2-40B4-BE49-F238E27FC236}">
                  <a16:creationId xmlns:a16="http://schemas.microsoft.com/office/drawing/2014/main" id="{80F7E7B1-8401-4370-898E-34967B2665E4}"/>
                </a:ext>
              </a:extLst>
            </p:cNvPr>
            <p:cNvSpPr txBox="1"/>
            <p:nvPr/>
          </p:nvSpPr>
          <p:spPr>
            <a:xfrm>
              <a:off x="2898173" y="2128647"/>
              <a:ext cx="3238294" cy="1809210"/>
            </a:xfrm>
            <a:prstGeom prst="rect">
              <a:avLst/>
            </a:prstGeom>
            <a:noFill/>
          </p:spPr>
          <p:txBody>
            <a:bodyPr wrap="square" rtlCol="0">
              <a:spAutoFit/>
            </a:bodyPr>
            <a:lstStyle/>
            <a:p>
              <a:pPr algn="just">
                <a:lnSpc>
                  <a:spcPts val="2800"/>
                </a:lnSpc>
              </a:pPr>
              <a:r>
                <a:rPr lang="zh-CN" altLang="zh-CN">
                  <a:solidFill>
                    <a:srgbClr val="000000"/>
                  </a:solidFill>
                  <a:latin typeface="微软雅黑" panose="020B0503020204020204" pitchFamily="34" charset="-122"/>
                  <a:ea typeface="微软雅黑" panose="020B0503020204020204" pitchFamily="34" charset="-122"/>
                </a:rPr>
                <a:t>将空间规划布局与应急管理体系充分结合，统筹医疗卫生、物资保障、人员转运、治安救援等支撑系统，增强空间保障硬实力，提高应急救灾软实力，提升多部门的协调保障合力。</a:t>
              </a:r>
            </a:p>
          </p:txBody>
        </p:sp>
      </p:grpSp>
      <p:grpSp>
        <p:nvGrpSpPr>
          <p:cNvPr id="5" name="组合 4">
            <a:extLst>
              <a:ext uri="{FF2B5EF4-FFF2-40B4-BE49-F238E27FC236}">
                <a16:creationId xmlns:a16="http://schemas.microsoft.com/office/drawing/2014/main" id="{88BB6C5F-2FC4-4B91-9E08-E0A49CC3A4A8}"/>
              </a:ext>
            </a:extLst>
          </p:cNvPr>
          <p:cNvGrpSpPr/>
          <p:nvPr/>
        </p:nvGrpSpPr>
        <p:grpSpPr>
          <a:xfrm>
            <a:off x="6450391" y="4127952"/>
            <a:ext cx="1087324" cy="1668369"/>
            <a:chOff x="6450391" y="4127952"/>
            <a:chExt cx="1087324" cy="1668369"/>
          </a:xfrm>
        </p:grpSpPr>
        <p:sp>
          <p:nvSpPr>
            <p:cNvPr id="57" name="圆角矩形 26">
              <a:extLst>
                <a:ext uri="{FF2B5EF4-FFF2-40B4-BE49-F238E27FC236}">
                  <a16:creationId xmlns:a16="http://schemas.microsoft.com/office/drawing/2014/main" id="{6447B1A8-4E09-4CAA-A1C0-DEF9CEFA5E1B}"/>
                </a:ext>
              </a:extLst>
            </p:cNvPr>
            <p:cNvSpPr/>
            <p:nvPr/>
          </p:nvSpPr>
          <p:spPr>
            <a:xfrm>
              <a:off x="6450391" y="4127952"/>
              <a:ext cx="1087324" cy="1668369"/>
            </a:xfrm>
            <a:prstGeom prst="roundRect">
              <a:avLst>
                <a:gd name="adj" fmla="val 0"/>
              </a:avLst>
            </a:prstGeom>
            <a:solidFill>
              <a:srgbClr val="843E2D"/>
            </a:solidFill>
            <a:ln w="28575">
              <a:solidFill>
                <a:srgbClr val="EBD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sp>
          <p:nvSpPr>
            <p:cNvPr id="58" name="矩形 57">
              <a:extLst>
                <a:ext uri="{FF2B5EF4-FFF2-40B4-BE49-F238E27FC236}">
                  <a16:creationId xmlns:a16="http://schemas.microsoft.com/office/drawing/2014/main" id="{E055B7A8-620B-4A0A-8DC6-F49E252491EF}"/>
                </a:ext>
              </a:extLst>
            </p:cNvPr>
            <p:cNvSpPr/>
            <p:nvPr/>
          </p:nvSpPr>
          <p:spPr>
            <a:xfrm>
              <a:off x="6450391" y="4795133"/>
              <a:ext cx="110175" cy="334008"/>
            </a:xfrm>
            <a:prstGeom prst="rect">
              <a:avLst/>
            </a:prstGeom>
            <a:solidFill>
              <a:srgbClr val="EBDED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sp>
          <p:nvSpPr>
            <p:cNvPr id="59" name="矩形 58">
              <a:extLst>
                <a:ext uri="{FF2B5EF4-FFF2-40B4-BE49-F238E27FC236}">
                  <a16:creationId xmlns:a16="http://schemas.microsoft.com/office/drawing/2014/main" id="{AF787AF4-19D7-4060-8377-5DC169886878}"/>
                </a:ext>
              </a:extLst>
            </p:cNvPr>
            <p:cNvSpPr/>
            <p:nvPr/>
          </p:nvSpPr>
          <p:spPr>
            <a:xfrm>
              <a:off x="7427540" y="4795133"/>
              <a:ext cx="110175" cy="334008"/>
            </a:xfrm>
            <a:prstGeom prst="rect">
              <a:avLst/>
            </a:prstGeom>
            <a:solidFill>
              <a:srgbClr val="EBDED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cxnSp>
          <p:nvCxnSpPr>
            <p:cNvPr id="60" name="直接连接符 59">
              <a:extLst>
                <a:ext uri="{FF2B5EF4-FFF2-40B4-BE49-F238E27FC236}">
                  <a16:creationId xmlns:a16="http://schemas.microsoft.com/office/drawing/2014/main" id="{64C07B0D-A4FA-4436-90AC-900B18223EFA}"/>
                </a:ext>
              </a:extLst>
            </p:cNvPr>
            <p:cNvCxnSpPr>
              <a:stCxn id="58" idx="3"/>
              <a:endCxn id="59" idx="1"/>
            </p:cNvCxnSpPr>
            <p:nvPr/>
          </p:nvCxnSpPr>
          <p:spPr>
            <a:xfrm>
              <a:off x="6560566" y="4962137"/>
              <a:ext cx="8669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1" name="文本框 60">
              <a:extLst>
                <a:ext uri="{FF2B5EF4-FFF2-40B4-BE49-F238E27FC236}">
                  <a16:creationId xmlns:a16="http://schemas.microsoft.com/office/drawing/2014/main" id="{006FC831-C84E-47F9-B05C-43C817628395}"/>
                </a:ext>
              </a:extLst>
            </p:cNvPr>
            <p:cNvSpPr txBox="1"/>
            <p:nvPr/>
          </p:nvSpPr>
          <p:spPr>
            <a:xfrm>
              <a:off x="6601156" y="4335154"/>
              <a:ext cx="785793" cy="1323439"/>
            </a:xfrm>
            <a:prstGeom prst="rect">
              <a:avLst/>
            </a:prstGeom>
            <a:noFill/>
          </p:spPr>
          <p:txBody>
            <a:bodyPr wrap="none" rtlCol="0">
              <a:spAutoFit/>
            </a:bodyPr>
            <a:lstStyle/>
            <a:p>
              <a:pPr algn="ctr"/>
              <a:r>
                <a:rPr lang="en-US" altLang="zh-CN" sz="8000" dirty="0">
                  <a:solidFill>
                    <a:srgbClr val="EBDED9"/>
                  </a:solidFill>
                  <a:latin typeface="微软雅黑" panose="020B0503020204020204" pitchFamily="34" charset="-122"/>
                  <a:ea typeface="微软雅黑" panose="020B0503020204020204" pitchFamily="34" charset="-122"/>
                </a:rPr>
                <a:t>4</a:t>
              </a:r>
              <a:endParaRPr lang="zh-CN" altLang="en-US" sz="8000" dirty="0">
                <a:solidFill>
                  <a:srgbClr val="EBDED9"/>
                </a:solidFill>
                <a:latin typeface="微软雅黑" panose="020B0503020204020204" pitchFamily="34" charset="-122"/>
                <a:ea typeface="微软雅黑" panose="020B0503020204020204" pitchFamily="34" charset="-122"/>
              </a:endParaRPr>
            </a:p>
          </p:txBody>
        </p:sp>
      </p:grpSp>
      <p:grpSp>
        <p:nvGrpSpPr>
          <p:cNvPr id="3" name="组合 2">
            <a:extLst>
              <a:ext uri="{FF2B5EF4-FFF2-40B4-BE49-F238E27FC236}">
                <a16:creationId xmlns:a16="http://schemas.microsoft.com/office/drawing/2014/main" id="{F2E5C57A-928D-4AB6-8BF7-BEF79B87FFD9}"/>
              </a:ext>
            </a:extLst>
          </p:cNvPr>
          <p:cNvGrpSpPr/>
          <p:nvPr/>
        </p:nvGrpSpPr>
        <p:grpSpPr>
          <a:xfrm>
            <a:off x="284481" y="4127952"/>
            <a:ext cx="1145890" cy="1668369"/>
            <a:chOff x="284481" y="4127952"/>
            <a:chExt cx="1145890" cy="1668369"/>
          </a:xfrm>
        </p:grpSpPr>
        <p:sp>
          <p:nvSpPr>
            <p:cNvPr id="63" name="圆角矩形 26">
              <a:extLst>
                <a:ext uri="{FF2B5EF4-FFF2-40B4-BE49-F238E27FC236}">
                  <a16:creationId xmlns:a16="http://schemas.microsoft.com/office/drawing/2014/main" id="{29C01063-8302-4E87-B764-75AE02F691A4}"/>
                </a:ext>
              </a:extLst>
            </p:cNvPr>
            <p:cNvSpPr/>
            <p:nvPr/>
          </p:nvSpPr>
          <p:spPr>
            <a:xfrm>
              <a:off x="284481" y="4127952"/>
              <a:ext cx="1145890" cy="1668369"/>
            </a:xfrm>
            <a:prstGeom prst="roundRect">
              <a:avLst>
                <a:gd name="adj" fmla="val 0"/>
              </a:avLst>
            </a:prstGeom>
            <a:solidFill>
              <a:srgbClr val="843E2D"/>
            </a:solidFill>
            <a:ln w="28575">
              <a:solidFill>
                <a:srgbClr val="EBD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latin typeface="微软雅黑" panose="020B0503020204020204" pitchFamily="34" charset="-122"/>
                <a:ea typeface="微软雅黑" panose="020B0503020204020204" pitchFamily="34" charset="-122"/>
              </a:endParaRPr>
            </a:p>
          </p:txBody>
        </p:sp>
        <p:sp>
          <p:nvSpPr>
            <p:cNvPr id="64" name="矩形 63">
              <a:extLst>
                <a:ext uri="{FF2B5EF4-FFF2-40B4-BE49-F238E27FC236}">
                  <a16:creationId xmlns:a16="http://schemas.microsoft.com/office/drawing/2014/main" id="{2D874825-7E2B-476F-B254-4D41C6DADF16}"/>
                </a:ext>
              </a:extLst>
            </p:cNvPr>
            <p:cNvSpPr/>
            <p:nvPr/>
          </p:nvSpPr>
          <p:spPr>
            <a:xfrm>
              <a:off x="284481" y="4795133"/>
              <a:ext cx="116110" cy="334008"/>
            </a:xfrm>
            <a:prstGeom prst="rect">
              <a:avLst/>
            </a:prstGeom>
            <a:solidFill>
              <a:srgbClr val="EBDED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sp>
          <p:nvSpPr>
            <p:cNvPr id="65" name="矩形 64">
              <a:extLst>
                <a:ext uri="{FF2B5EF4-FFF2-40B4-BE49-F238E27FC236}">
                  <a16:creationId xmlns:a16="http://schemas.microsoft.com/office/drawing/2014/main" id="{7592D3EC-9758-4AC7-9EA4-6C1653365D32}"/>
                </a:ext>
              </a:extLst>
            </p:cNvPr>
            <p:cNvSpPr/>
            <p:nvPr/>
          </p:nvSpPr>
          <p:spPr>
            <a:xfrm>
              <a:off x="1314261" y="4795133"/>
              <a:ext cx="116110" cy="334008"/>
            </a:xfrm>
            <a:prstGeom prst="rect">
              <a:avLst/>
            </a:prstGeom>
            <a:solidFill>
              <a:srgbClr val="EBDED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cxnSp>
          <p:nvCxnSpPr>
            <p:cNvPr id="66" name="直接连接符 65">
              <a:extLst>
                <a:ext uri="{FF2B5EF4-FFF2-40B4-BE49-F238E27FC236}">
                  <a16:creationId xmlns:a16="http://schemas.microsoft.com/office/drawing/2014/main" id="{59D4D1A7-E600-46C6-87F1-5D2FD779962F}"/>
                </a:ext>
              </a:extLst>
            </p:cNvPr>
            <p:cNvCxnSpPr>
              <a:stCxn id="64" idx="3"/>
              <a:endCxn id="65" idx="1"/>
            </p:cNvCxnSpPr>
            <p:nvPr/>
          </p:nvCxnSpPr>
          <p:spPr>
            <a:xfrm>
              <a:off x="400591" y="4962137"/>
              <a:ext cx="913671"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文本框 66">
              <a:extLst>
                <a:ext uri="{FF2B5EF4-FFF2-40B4-BE49-F238E27FC236}">
                  <a16:creationId xmlns:a16="http://schemas.microsoft.com/office/drawing/2014/main" id="{503B449A-B621-4D0B-9637-8F86190BD3FA}"/>
                </a:ext>
              </a:extLst>
            </p:cNvPr>
            <p:cNvSpPr txBox="1"/>
            <p:nvPr/>
          </p:nvSpPr>
          <p:spPr>
            <a:xfrm>
              <a:off x="464529" y="4335154"/>
              <a:ext cx="785793" cy="1323439"/>
            </a:xfrm>
            <a:prstGeom prst="rect">
              <a:avLst/>
            </a:prstGeom>
            <a:noFill/>
          </p:spPr>
          <p:txBody>
            <a:bodyPr wrap="none" rtlCol="0">
              <a:spAutoFit/>
            </a:bodyPr>
            <a:lstStyle/>
            <a:p>
              <a:pPr algn="ctr"/>
              <a:r>
                <a:rPr lang="en-US" altLang="zh-CN" sz="8000" dirty="0">
                  <a:solidFill>
                    <a:srgbClr val="EBDED9"/>
                  </a:solidFill>
                  <a:latin typeface="微软雅黑" panose="020B0503020204020204" pitchFamily="34" charset="-122"/>
                  <a:ea typeface="微软雅黑" panose="020B0503020204020204" pitchFamily="34" charset="-122"/>
                </a:rPr>
                <a:t>3</a:t>
              </a:r>
              <a:endParaRPr lang="zh-CN" altLang="en-US" sz="8000" dirty="0">
                <a:solidFill>
                  <a:srgbClr val="EBDED9"/>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45652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a:extLst>
              <a:ext uri="{FF2B5EF4-FFF2-40B4-BE49-F238E27FC236}">
                <a16:creationId xmlns:a16="http://schemas.microsoft.com/office/drawing/2014/main" id="{E9BED42B-92DD-4501-B8C0-50B3ED9397B5}"/>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图片 57">
            <a:extLst>
              <a:ext uri="{FF2B5EF4-FFF2-40B4-BE49-F238E27FC236}">
                <a16:creationId xmlns:a16="http://schemas.microsoft.com/office/drawing/2014/main" id="{D8B1ABDB-5336-4D9F-9698-00357CF8DB79}"/>
              </a:ext>
            </a:extLst>
          </p:cNvPr>
          <p:cNvPicPr>
            <a:picLocks/>
          </p:cNvPicPr>
          <p:nvPr/>
        </p:nvPicPr>
        <p:blipFill rotWithShape="1">
          <a:blip r:embed="rId2">
            <a:extLst>
              <a:ext uri="{28A0092B-C50C-407E-A947-70E740481C1C}">
                <a14:useLocalDpi xmlns:a14="http://schemas.microsoft.com/office/drawing/2010/main" val="0"/>
              </a:ext>
            </a:extLst>
          </a:blip>
          <a:srcRect b="4996"/>
          <a:stretch/>
        </p:blipFill>
        <p:spPr>
          <a:xfrm>
            <a:off x="4162440" y="1125444"/>
            <a:ext cx="1990800" cy="2408400"/>
          </a:xfrm>
          <a:prstGeom prst="rect">
            <a:avLst/>
          </a:prstGeom>
          <a:ln>
            <a:solidFill>
              <a:srgbClr val="D2B6AB"/>
            </a:solidFill>
          </a:ln>
        </p:spPr>
      </p:pic>
      <p:sp>
        <p:nvSpPr>
          <p:cNvPr id="4" name="矩形 3">
            <a:extLst>
              <a:ext uri="{FF2B5EF4-FFF2-40B4-BE49-F238E27FC236}">
                <a16:creationId xmlns:a16="http://schemas.microsoft.com/office/drawing/2014/main" id="{B0EC02D2-7A1E-46CC-A043-2BE07D5E1C30}"/>
              </a:ext>
            </a:extLst>
          </p:cNvPr>
          <p:cNvSpPr/>
          <p:nvPr/>
        </p:nvSpPr>
        <p:spPr>
          <a:xfrm>
            <a:off x="284480" y="0"/>
            <a:ext cx="2834640"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02 </a:t>
            </a:r>
            <a:r>
              <a:rPr lang="zh-CN" altLang="en-US" sz="3600" b="1">
                <a:latin typeface="微软雅黑" panose="020B0503020204020204" pitchFamily="34" charset="-122"/>
                <a:ea typeface="微软雅黑" panose="020B0503020204020204" pitchFamily="34" charset="-122"/>
              </a:rPr>
              <a:t>标准指导</a:t>
            </a:r>
          </a:p>
        </p:txBody>
      </p:sp>
      <p:grpSp>
        <p:nvGrpSpPr>
          <p:cNvPr id="59" name="组合 58">
            <a:extLst>
              <a:ext uri="{FF2B5EF4-FFF2-40B4-BE49-F238E27FC236}">
                <a16:creationId xmlns:a16="http://schemas.microsoft.com/office/drawing/2014/main" id="{673EE4B7-0722-4E61-894F-269F8A5C811F}"/>
              </a:ext>
            </a:extLst>
          </p:cNvPr>
          <p:cNvGrpSpPr/>
          <p:nvPr/>
        </p:nvGrpSpPr>
        <p:grpSpPr>
          <a:xfrm>
            <a:off x="284481" y="1494967"/>
            <a:ext cx="3190240" cy="4398379"/>
            <a:chOff x="284481" y="1261641"/>
            <a:chExt cx="3190240" cy="4398379"/>
          </a:xfrm>
        </p:grpSpPr>
        <p:sp>
          <p:nvSpPr>
            <p:cNvPr id="53" name="矩形: 圆角 52">
              <a:extLst>
                <a:ext uri="{FF2B5EF4-FFF2-40B4-BE49-F238E27FC236}">
                  <a16:creationId xmlns:a16="http://schemas.microsoft.com/office/drawing/2014/main" id="{064E416B-E201-4664-867F-D012A1EA5E20}"/>
                </a:ext>
              </a:extLst>
            </p:cNvPr>
            <p:cNvSpPr/>
            <p:nvPr/>
          </p:nvSpPr>
          <p:spPr>
            <a:xfrm>
              <a:off x="284481" y="1261641"/>
              <a:ext cx="3190240" cy="4398379"/>
            </a:xfrm>
            <a:prstGeom prst="roundRect">
              <a:avLst/>
            </a:prstGeom>
            <a:solidFill>
              <a:srgbClr val="EBDED9"/>
            </a:solidFill>
            <a:ln>
              <a:solidFill>
                <a:srgbClr val="843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5C109FC4-7F5B-48D1-9CD9-ECF30F7475F9}"/>
                </a:ext>
              </a:extLst>
            </p:cNvPr>
            <p:cNvSpPr txBox="1"/>
            <p:nvPr/>
          </p:nvSpPr>
          <p:spPr>
            <a:xfrm>
              <a:off x="482115" y="1537552"/>
              <a:ext cx="2794972" cy="3782895"/>
            </a:xfrm>
            <a:prstGeom prst="rect">
              <a:avLst/>
            </a:prstGeom>
            <a:noFill/>
          </p:spPr>
          <p:txBody>
            <a:bodyPr wrap="square">
              <a:spAutoFit/>
            </a:bodyPr>
            <a:lstStyle/>
            <a:p>
              <a:pPr algn="just">
                <a:lnSpc>
                  <a:spcPct val="150000"/>
                </a:lnSpc>
              </a:pPr>
              <a:r>
                <a:rPr lang="zh-CN" altLang="en-US">
                  <a:solidFill>
                    <a:srgbClr val="000000"/>
                  </a:solidFill>
                  <a:latin typeface="微软雅黑" panose="020B0503020204020204" pitchFamily="34" charset="-122"/>
                  <a:ea typeface="微软雅黑" panose="020B0503020204020204" pitchFamily="34" charset="-122"/>
                </a:rPr>
                <a:t>为积极响应建立大安全大应急框架和完善国家应急管理体系的新任务与新要求，确保应急避难场所全生命周期工作的科学性和有效性，本次规划采用应急管理部、北京市应急管理局最新出台的一系列</a:t>
              </a:r>
              <a:r>
                <a:rPr lang="zh-CN" altLang="zh-CN">
                  <a:solidFill>
                    <a:srgbClr val="000000"/>
                  </a:solidFill>
                  <a:latin typeface="微软雅黑" panose="020B0503020204020204" pitchFamily="34" charset="-122"/>
                  <a:ea typeface="微软雅黑" panose="020B0503020204020204" pitchFamily="34" charset="-122"/>
                </a:rPr>
                <a:t>应急避难场所</a:t>
              </a:r>
              <a:r>
                <a:rPr lang="zh-CN" altLang="en-US">
                  <a:solidFill>
                    <a:srgbClr val="000000"/>
                  </a:solidFill>
                  <a:latin typeface="微软雅黑" panose="020B0503020204020204" pitchFamily="34" charset="-122"/>
                  <a:ea typeface="微软雅黑" panose="020B0503020204020204" pitchFamily="34" charset="-122"/>
                </a:rPr>
                <a:t>全新标准。</a:t>
              </a:r>
              <a:endParaRPr lang="zh-CN" altLang="zh-CN">
                <a:solidFill>
                  <a:srgbClr val="000000"/>
                </a:solidFill>
                <a:latin typeface="微软雅黑" panose="020B0503020204020204" pitchFamily="34" charset="-122"/>
                <a:ea typeface="微软雅黑" panose="020B0503020204020204" pitchFamily="34" charset="-122"/>
              </a:endParaRPr>
            </a:p>
          </p:txBody>
        </p:sp>
      </p:grpSp>
      <p:sp>
        <p:nvSpPr>
          <p:cNvPr id="26" name="文本框 25">
            <a:extLst>
              <a:ext uri="{FF2B5EF4-FFF2-40B4-BE49-F238E27FC236}">
                <a16:creationId xmlns:a16="http://schemas.microsoft.com/office/drawing/2014/main" id="{3A5D5279-B8E9-4C3E-8527-05F57FD5807B}"/>
              </a:ext>
            </a:extLst>
          </p:cNvPr>
          <p:cNvSpPr txBox="1"/>
          <p:nvPr/>
        </p:nvSpPr>
        <p:spPr>
          <a:xfrm>
            <a:off x="4162440" y="2728503"/>
            <a:ext cx="1990800" cy="618631"/>
          </a:xfrm>
          <a:prstGeom prst="rect">
            <a:avLst/>
          </a:prstGeom>
          <a:solidFill>
            <a:srgbClr val="D2B6AB"/>
          </a:solidFill>
          <a:ln w="19050">
            <a:solidFill>
              <a:srgbClr val="843E2D"/>
            </a:solidFill>
          </a:ln>
        </p:spPr>
        <p:txBody>
          <a:bodyPr wrap="square" rtlCol="0">
            <a:spAutoFit/>
          </a:bodyPr>
          <a:lstStyle/>
          <a:p>
            <a:pPr algn="ctr">
              <a:lnSpc>
                <a:spcPct val="90000"/>
              </a:lnSpc>
              <a:spcBef>
                <a:spcPct val="0"/>
              </a:spcBef>
            </a:pPr>
            <a:r>
              <a:rPr lang="zh-CN" altLang="en-US" sz="2000" b="1">
                <a:solidFill>
                  <a:srgbClr val="843E2D"/>
                </a:solidFill>
                <a:latin typeface="微软雅黑" panose="020B0503020204020204" pitchFamily="34" charset="-122"/>
                <a:ea typeface="微软雅黑" panose="020B0503020204020204" pitchFamily="34" charset="-122"/>
                <a:cs typeface="+mj-cs"/>
              </a:rPr>
              <a:t>应急避难场所</a:t>
            </a:r>
            <a:endParaRPr lang="en-US" altLang="zh-CN" sz="2000" b="1">
              <a:solidFill>
                <a:srgbClr val="843E2D"/>
              </a:solidFill>
              <a:latin typeface="微软雅黑" panose="020B0503020204020204" pitchFamily="34" charset="-122"/>
              <a:ea typeface="微软雅黑" panose="020B0503020204020204" pitchFamily="34" charset="-122"/>
              <a:cs typeface="+mj-cs"/>
            </a:endParaRPr>
          </a:p>
          <a:p>
            <a:pPr algn="ctr">
              <a:lnSpc>
                <a:spcPct val="90000"/>
              </a:lnSpc>
              <a:spcBef>
                <a:spcPct val="0"/>
              </a:spcBef>
            </a:pPr>
            <a:r>
              <a:rPr lang="zh-CN" altLang="en-US" b="1">
                <a:latin typeface="微软雅黑" panose="020B0503020204020204" pitchFamily="34" charset="-122"/>
                <a:ea typeface="微软雅黑" panose="020B0503020204020204" pitchFamily="34" charset="-122"/>
                <a:cs typeface="+mj-cs"/>
              </a:rPr>
              <a:t>术语</a:t>
            </a:r>
            <a:endParaRPr lang="zh-CN" altLang="en-US" b="1" dirty="0">
              <a:latin typeface="微软雅黑" panose="020B0503020204020204" pitchFamily="34" charset="-122"/>
              <a:ea typeface="微软雅黑" panose="020B0503020204020204" pitchFamily="34" charset="-122"/>
              <a:cs typeface="+mj-cs"/>
            </a:endParaRPr>
          </a:p>
        </p:txBody>
      </p:sp>
      <p:sp>
        <p:nvSpPr>
          <p:cNvPr id="25" name="文本框 24">
            <a:extLst>
              <a:ext uri="{FF2B5EF4-FFF2-40B4-BE49-F238E27FC236}">
                <a16:creationId xmlns:a16="http://schemas.microsoft.com/office/drawing/2014/main" id="{A876FF58-8B72-45C8-986A-C3EF083620C1}"/>
              </a:ext>
            </a:extLst>
          </p:cNvPr>
          <p:cNvSpPr txBox="1"/>
          <p:nvPr/>
        </p:nvSpPr>
        <p:spPr>
          <a:xfrm>
            <a:off x="4157255" y="1665825"/>
            <a:ext cx="1988174" cy="461665"/>
          </a:xfrm>
          <a:prstGeom prst="rect">
            <a:avLst/>
          </a:prstGeom>
          <a:solidFill>
            <a:schemeClr val="bg1">
              <a:alpha val="50000"/>
            </a:schemeClr>
          </a:solidFill>
        </p:spPr>
        <p:txBody>
          <a:bodyPr wrap="square" rtlCol="0">
            <a:spAutoFit/>
          </a:bodyPr>
          <a:lstStyle/>
          <a:p>
            <a:pPr algn="ctr"/>
            <a:r>
              <a:rPr lang="en-US" altLang="zh-CN" sz="2400" b="1">
                <a:solidFill>
                  <a:srgbClr val="843E2D"/>
                </a:solidFill>
                <a:latin typeface="微软雅黑" panose="020B0503020204020204" pitchFamily="34" charset="-122"/>
                <a:ea typeface="微软雅黑" panose="020B0503020204020204" pitchFamily="34" charset="-122"/>
                <a:cs typeface="+mj-cs"/>
              </a:rPr>
              <a:t>GB/T 44012</a:t>
            </a:r>
            <a:endParaRPr lang="zh-CN" altLang="en-US" sz="2400" dirty="0">
              <a:solidFill>
                <a:srgbClr val="843E2D"/>
              </a:solidFill>
              <a:latin typeface="Impact" panose="020B0806030902050204" pitchFamily="34" charset="0"/>
              <a:ea typeface="Gulim" panose="020B0600000101010101" pitchFamily="34" charset="-127"/>
            </a:endParaRPr>
          </a:p>
        </p:txBody>
      </p:sp>
      <p:pic>
        <p:nvPicPr>
          <p:cNvPr id="49" name="图片 48">
            <a:extLst>
              <a:ext uri="{FF2B5EF4-FFF2-40B4-BE49-F238E27FC236}">
                <a16:creationId xmlns:a16="http://schemas.microsoft.com/office/drawing/2014/main" id="{411C79AF-8393-43E6-ACB5-E184306B0EE4}"/>
              </a:ext>
            </a:extLst>
          </p:cNvPr>
          <p:cNvPicPr>
            <a:picLocks noChangeAspect="1"/>
          </p:cNvPicPr>
          <p:nvPr/>
        </p:nvPicPr>
        <p:blipFill>
          <a:blip r:embed="rId3"/>
          <a:stretch>
            <a:fillRect/>
          </a:stretch>
        </p:blipFill>
        <p:spPr>
          <a:xfrm>
            <a:off x="4154806" y="3881842"/>
            <a:ext cx="2014304" cy="2401676"/>
          </a:xfrm>
          <a:prstGeom prst="rect">
            <a:avLst/>
          </a:prstGeom>
          <a:ln>
            <a:solidFill>
              <a:srgbClr val="D2B6AB"/>
            </a:solidFill>
          </a:ln>
        </p:spPr>
      </p:pic>
      <p:sp>
        <p:nvSpPr>
          <p:cNvPr id="51" name="文本框 50">
            <a:extLst>
              <a:ext uri="{FF2B5EF4-FFF2-40B4-BE49-F238E27FC236}">
                <a16:creationId xmlns:a16="http://schemas.microsoft.com/office/drawing/2014/main" id="{5858731F-F7CF-453E-8E79-51AB730E6A4C}"/>
              </a:ext>
            </a:extLst>
          </p:cNvPr>
          <p:cNvSpPr txBox="1"/>
          <p:nvPr/>
        </p:nvSpPr>
        <p:spPr>
          <a:xfrm>
            <a:off x="4408099" y="4351093"/>
            <a:ext cx="1487908" cy="954107"/>
          </a:xfrm>
          <a:prstGeom prst="rect">
            <a:avLst/>
          </a:prstGeom>
          <a:solidFill>
            <a:schemeClr val="bg1">
              <a:alpha val="50000"/>
            </a:schemeClr>
          </a:solidFill>
        </p:spPr>
        <p:txBody>
          <a:bodyPr wrap="none" rtlCol="0">
            <a:spAutoFit/>
          </a:bodyPr>
          <a:lstStyle/>
          <a:p>
            <a:pPr algn="ctr"/>
            <a:r>
              <a:rPr lang="en-US" altLang="zh-CN" sz="2800" b="1">
                <a:solidFill>
                  <a:srgbClr val="843E2D"/>
                </a:solidFill>
                <a:latin typeface="微软雅黑" panose="020B0503020204020204" pitchFamily="34" charset="-122"/>
                <a:ea typeface="微软雅黑" panose="020B0503020204020204" pitchFamily="34" charset="-122"/>
                <a:cs typeface="+mj-cs"/>
              </a:rPr>
              <a:t>DB11T </a:t>
            </a:r>
          </a:p>
          <a:p>
            <a:pPr algn="ctr"/>
            <a:r>
              <a:rPr lang="en-US" altLang="zh-CN" sz="2800" b="1">
                <a:solidFill>
                  <a:srgbClr val="843E2D"/>
                </a:solidFill>
                <a:latin typeface="微软雅黑" panose="020B0503020204020204" pitchFamily="34" charset="-122"/>
                <a:ea typeface="微软雅黑" panose="020B0503020204020204" pitchFamily="34" charset="-122"/>
                <a:cs typeface="+mj-cs"/>
              </a:rPr>
              <a:t>2141</a:t>
            </a:r>
            <a:endParaRPr lang="zh-CN" altLang="en-US" sz="2800" dirty="0">
              <a:solidFill>
                <a:srgbClr val="843E2D"/>
              </a:solidFill>
              <a:latin typeface="Impact" panose="020B0806030902050204" pitchFamily="34" charset="0"/>
              <a:ea typeface="Gulim" panose="020B0600000101010101" pitchFamily="34" charset="-127"/>
            </a:endParaRPr>
          </a:p>
        </p:txBody>
      </p:sp>
      <p:pic>
        <p:nvPicPr>
          <p:cNvPr id="27" name="图片 26">
            <a:extLst>
              <a:ext uri="{FF2B5EF4-FFF2-40B4-BE49-F238E27FC236}">
                <a16:creationId xmlns:a16="http://schemas.microsoft.com/office/drawing/2014/main" id="{09EDD6C6-601D-4ADC-B23D-F5562ADA4795}"/>
              </a:ext>
            </a:extLst>
          </p:cNvPr>
          <p:cNvPicPr>
            <a:picLocks noChangeAspect="1"/>
          </p:cNvPicPr>
          <p:nvPr/>
        </p:nvPicPr>
        <p:blipFill>
          <a:blip r:embed="rId4"/>
          <a:stretch>
            <a:fillRect/>
          </a:stretch>
        </p:blipFill>
        <p:spPr>
          <a:xfrm>
            <a:off x="6919757" y="1104795"/>
            <a:ext cx="2018806" cy="2407042"/>
          </a:xfrm>
          <a:prstGeom prst="rect">
            <a:avLst/>
          </a:prstGeom>
          <a:ln>
            <a:solidFill>
              <a:srgbClr val="D2B6AB"/>
            </a:solidFill>
          </a:ln>
        </p:spPr>
      </p:pic>
      <p:sp>
        <p:nvSpPr>
          <p:cNvPr id="29" name="文本框 28">
            <a:extLst>
              <a:ext uri="{FF2B5EF4-FFF2-40B4-BE49-F238E27FC236}">
                <a16:creationId xmlns:a16="http://schemas.microsoft.com/office/drawing/2014/main" id="{3CD599AE-E59A-488A-87DC-775D51A39969}"/>
              </a:ext>
            </a:extLst>
          </p:cNvPr>
          <p:cNvSpPr txBox="1"/>
          <p:nvPr/>
        </p:nvSpPr>
        <p:spPr>
          <a:xfrm>
            <a:off x="6938119" y="1657795"/>
            <a:ext cx="1990574" cy="461665"/>
          </a:xfrm>
          <a:prstGeom prst="rect">
            <a:avLst/>
          </a:prstGeom>
          <a:solidFill>
            <a:schemeClr val="bg1">
              <a:alpha val="50000"/>
            </a:schemeClr>
          </a:solidFill>
        </p:spPr>
        <p:txBody>
          <a:bodyPr wrap="square" rtlCol="0">
            <a:spAutoFit/>
          </a:bodyPr>
          <a:lstStyle/>
          <a:p>
            <a:pPr algn="ctr"/>
            <a:r>
              <a:rPr lang="en-US" altLang="zh-CN" sz="2400" b="1">
                <a:solidFill>
                  <a:srgbClr val="843E2D"/>
                </a:solidFill>
                <a:latin typeface="微软雅黑" panose="020B0503020204020204" pitchFamily="34" charset="-122"/>
                <a:ea typeface="微软雅黑" panose="020B0503020204020204" pitchFamily="34" charset="-122"/>
                <a:cs typeface="+mj-cs"/>
              </a:rPr>
              <a:t>GB/T 44013</a:t>
            </a:r>
            <a:endParaRPr lang="zh-CN" altLang="en-US" sz="2400" dirty="0">
              <a:solidFill>
                <a:srgbClr val="843E2D"/>
              </a:solidFill>
              <a:latin typeface="Impact" panose="020B0806030902050204" pitchFamily="34" charset="0"/>
              <a:ea typeface="Gulim" panose="020B0600000101010101" pitchFamily="34" charset="-127"/>
            </a:endParaRPr>
          </a:p>
        </p:txBody>
      </p:sp>
      <p:sp>
        <p:nvSpPr>
          <p:cNvPr id="30" name="文本框 29">
            <a:extLst>
              <a:ext uri="{FF2B5EF4-FFF2-40B4-BE49-F238E27FC236}">
                <a16:creationId xmlns:a16="http://schemas.microsoft.com/office/drawing/2014/main" id="{FCE8E69A-E635-441B-9815-5F4A8058421A}"/>
              </a:ext>
            </a:extLst>
          </p:cNvPr>
          <p:cNvSpPr txBox="1"/>
          <p:nvPr/>
        </p:nvSpPr>
        <p:spPr>
          <a:xfrm>
            <a:off x="6914523" y="2734280"/>
            <a:ext cx="2017441" cy="618631"/>
          </a:xfrm>
          <a:prstGeom prst="rect">
            <a:avLst/>
          </a:prstGeom>
          <a:solidFill>
            <a:srgbClr val="D2B6AB"/>
          </a:solidFill>
          <a:ln w="19050">
            <a:solidFill>
              <a:srgbClr val="843E2D"/>
            </a:solidFill>
          </a:ln>
        </p:spPr>
        <p:txBody>
          <a:bodyPr wrap="square" rtlCol="0">
            <a:spAutoFit/>
          </a:bodyPr>
          <a:lstStyle/>
          <a:p>
            <a:pPr algn="ctr">
              <a:lnSpc>
                <a:spcPct val="90000"/>
              </a:lnSpc>
              <a:spcBef>
                <a:spcPct val="0"/>
              </a:spcBef>
            </a:pPr>
            <a:r>
              <a:rPr lang="zh-CN" altLang="en-US" sz="2000" b="1">
                <a:solidFill>
                  <a:srgbClr val="843E2D"/>
                </a:solidFill>
                <a:latin typeface="微软雅黑" panose="020B0503020204020204" pitchFamily="34" charset="-122"/>
                <a:ea typeface="微软雅黑" panose="020B0503020204020204" pitchFamily="34" charset="-122"/>
                <a:cs typeface="+mj-cs"/>
              </a:rPr>
              <a:t>应急避难场所 </a:t>
            </a:r>
            <a:endParaRPr lang="en-US" altLang="zh-CN" sz="2000" b="1">
              <a:solidFill>
                <a:srgbClr val="843E2D"/>
              </a:solidFill>
              <a:latin typeface="微软雅黑" panose="020B0503020204020204" pitchFamily="34" charset="-122"/>
              <a:ea typeface="微软雅黑" panose="020B0503020204020204" pitchFamily="34" charset="-122"/>
              <a:cs typeface="+mj-cs"/>
            </a:endParaRPr>
          </a:p>
          <a:p>
            <a:pPr algn="ctr">
              <a:lnSpc>
                <a:spcPct val="90000"/>
              </a:lnSpc>
              <a:spcBef>
                <a:spcPct val="0"/>
              </a:spcBef>
            </a:pPr>
            <a:r>
              <a:rPr lang="zh-CN" altLang="en-US" b="1">
                <a:latin typeface="微软雅黑" panose="020B0503020204020204" pitchFamily="34" charset="-122"/>
                <a:ea typeface="微软雅黑" panose="020B0503020204020204" pitchFamily="34" charset="-122"/>
                <a:cs typeface="+mj-cs"/>
              </a:rPr>
              <a:t>分级及分类</a:t>
            </a:r>
            <a:endParaRPr lang="zh-CN" altLang="en-US" b="1" dirty="0">
              <a:latin typeface="微软雅黑" panose="020B0503020204020204" pitchFamily="34" charset="-122"/>
              <a:ea typeface="微软雅黑" panose="020B0503020204020204" pitchFamily="34" charset="-122"/>
              <a:cs typeface="+mj-cs"/>
            </a:endParaRPr>
          </a:p>
        </p:txBody>
      </p:sp>
      <p:pic>
        <p:nvPicPr>
          <p:cNvPr id="43" name="图片 42">
            <a:extLst>
              <a:ext uri="{FF2B5EF4-FFF2-40B4-BE49-F238E27FC236}">
                <a16:creationId xmlns:a16="http://schemas.microsoft.com/office/drawing/2014/main" id="{B2F4C78D-BAD8-47D9-9351-FA8A19B867DA}"/>
              </a:ext>
            </a:extLst>
          </p:cNvPr>
          <p:cNvPicPr>
            <a:picLocks noChangeAspect="1"/>
          </p:cNvPicPr>
          <p:nvPr/>
        </p:nvPicPr>
        <p:blipFill>
          <a:blip r:embed="rId5"/>
          <a:stretch>
            <a:fillRect/>
          </a:stretch>
        </p:blipFill>
        <p:spPr>
          <a:xfrm>
            <a:off x="6942711" y="3881842"/>
            <a:ext cx="1985982" cy="2401676"/>
          </a:xfrm>
          <a:prstGeom prst="rect">
            <a:avLst/>
          </a:prstGeom>
          <a:ln>
            <a:solidFill>
              <a:srgbClr val="D2B6AB"/>
            </a:solidFill>
          </a:ln>
        </p:spPr>
      </p:pic>
      <p:sp>
        <p:nvSpPr>
          <p:cNvPr id="45" name="文本框 44">
            <a:extLst>
              <a:ext uri="{FF2B5EF4-FFF2-40B4-BE49-F238E27FC236}">
                <a16:creationId xmlns:a16="http://schemas.microsoft.com/office/drawing/2014/main" id="{D29C0599-E03E-4173-A09E-F7542F721C33}"/>
              </a:ext>
            </a:extLst>
          </p:cNvPr>
          <p:cNvSpPr txBox="1"/>
          <p:nvPr/>
        </p:nvSpPr>
        <p:spPr>
          <a:xfrm>
            <a:off x="7192137" y="4353753"/>
            <a:ext cx="1487908" cy="954107"/>
          </a:xfrm>
          <a:prstGeom prst="rect">
            <a:avLst/>
          </a:prstGeom>
          <a:solidFill>
            <a:schemeClr val="bg1">
              <a:alpha val="50000"/>
            </a:schemeClr>
          </a:solidFill>
        </p:spPr>
        <p:txBody>
          <a:bodyPr wrap="none" rtlCol="0">
            <a:spAutoFit/>
          </a:bodyPr>
          <a:lstStyle/>
          <a:p>
            <a:pPr algn="ctr"/>
            <a:r>
              <a:rPr lang="en-US" altLang="zh-CN" sz="2800" b="1">
                <a:solidFill>
                  <a:srgbClr val="843E2D"/>
                </a:solidFill>
                <a:latin typeface="微软雅黑" panose="020B0503020204020204" pitchFamily="34" charset="-122"/>
                <a:ea typeface="微软雅黑" panose="020B0503020204020204" pitchFamily="34" charset="-122"/>
                <a:cs typeface="+mj-cs"/>
              </a:rPr>
              <a:t>DB11T </a:t>
            </a:r>
          </a:p>
          <a:p>
            <a:pPr algn="ctr"/>
            <a:r>
              <a:rPr lang="en-US" altLang="zh-CN" sz="2800" b="1">
                <a:solidFill>
                  <a:srgbClr val="843E2D"/>
                </a:solidFill>
                <a:latin typeface="微软雅黑" panose="020B0503020204020204" pitchFamily="34" charset="-122"/>
                <a:ea typeface="微软雅黑" panose="020B0503020204020204" pitchFamily="34" charset="-122"/>
                <a:cs typeface="+mj-cs"/>
              </a:rPr>
              <a:t>2142</a:t>
            </a:r>
            <a:endParaRPr lang="zh-CN" altLang="en-US" sz="2800" dirty="0">
              <a:solidFill>
                <a:srgbClr val="843E2D"/>
              </a:solidFill>
              <a:latin typeface="Impact" panose="020B0806030902050204" pitchFamily="34" charset="0"/>
              <a:ea typeface="Gulim" panose="020B0600000101010101" pitchFamily="34" charset="-127"/>
            </a:endParaRPr>
          </a:p>
        </p:txBody>
      </p:sp>
      <p:pic>
        <p:nvPicPr>
          <p:cNvPr id="15" name="图片 14">
            <a:extLst>
              <a:ext uri="{FF2B5EF4-FFF2-40B4-BE49-F238E27FC236}">
                <a16:creationId xmlns:a16="http://schemas.microsoft.com/office/drawing/2014/main" id="{5244514B-77D4-41AE-BD29-1B9CE4BFEB7C}"/>
              </a:ext>
            </a:extLst>
          </p:cNvPr>
          <p:cNvPicPr>
            <a:picLocks noChangeAspect="1"/>
          </p:cNvPicPr>
          <p:nvPr/>
        </p:nvPicPr>
        <p:blipFill>
          <a:blip r:embed="rId6"/>
          <a:stretch>
            <a:fillRect/>
          </a:stretch>
        </p:blipFill>
        <p:spPr>
          <a:xfrm>
            <a:off x="9694441" y="1104795"/>
            <a:ext cx="1990418" cy="2407042"/>
          </a:xfrm>
          <a:prstGeom prst="rect">
            <a:avLst/>
          </a:prstGeom>
          <a:ln>
            <a:solidFill>
              <a:srgbClr val="D2B6AB"/>
            </a:solidFill>
          </a:ln>
        </p:spPr>
      </p:pic>
      <p:sp>
        <p:nvSpPr>
          <p:cNvPr id="17" name="文本框 16">
            <a:extLst>
              <a:ext uri="{FF2B5EF4-FFF2-40B4-BE49-F238E27FC236}">
                <a16:creationId xmlns:a16="http://schemas.microsoft.com/office/drawing/2014/main" id="{6075694D-8D40-483B-8A7D-6490AD5C2DC8}"/>
              </a:ext>
            </a:extLst>
          </p:cNvPr>
          <p:cNvSpPr txBox="1"/>
          <p:nvPr/>
        </p:nvSpPr>
        <p:spPr>
          <a:xfrm>
            <a:off x="9691659" y="1653210"/>
            <a:ext cx="1992098" cy="461665"/>
          </a:xfrm>
          <a:prstGeom prst="rect">
            <a:avLst/>
          </a:prstGeom>
          <a:solidFill>
            <a:schemeClr val="bg1">
              <a:alpha val="50000"/>
            </a:schemeClr>
          </a:solidFill>
        </p:spPr>
        <p:txBody>
          <a:bodyPr wrap="square" rtlCol="0">
            <a:spAutoFit/>
          </a:bodyPr>
          <a:lstStyle/>
          <a:p>
            <a:pPr algn="ctr"/>
            <a:r>
              <a:rPr lang="en-US" altLang="zh-CN" sz="2400" b="1">
                <a:solidFill>
                  <a:srgbClr val="843E2D"/>
                </a:solidFill>
                <a:latin typeface="微软雅黑" panose="020B0503020204020204" pitchFamily="34" charset="-122"/>
                <a:ea typeface="微软雅黑" panose="020B0503020204020204" pitchFamily="34" charset="-122"/>
                <a:cs typeface="+mj-cs"/>
              </a:rPr>
              <a:t>GB/T 44014</a:t>
            </a:r>
            <a:endParaRPr lang="zh-CN" altLang="en-US" sz="2400" dirty="0">
              <a:solidFill>
                <a:srgbClr val="843E2D"/>
              </a:solidFill>
              <a:latin typeface="Impact" panose="020B0806030902050204" pitchFamily="34" charset="0"/>
              <a:ea typeface="Gulim" panose="020B0600000101010101" pitchFamily="34" charset="-127"/>
            </a:endParaRPr>
          </a:p>
        </p:txBody>
      </p:sp>
      <p:sp>
        <p:nvSpPr>
          <p:cNvPr id="18" name="文本框 17">
            <a:extLst>
              <a:ext uri="{FF2B5EF4-FFF2-40B4-BE49-F238E27FC236}">
                <a16:creationId xmlns:a16="http://schemas.microsoft.com/office/drawing/2014/main" id="{826C49CF-D30D-4693-B361-6F45F2977F1C}"/>
              </a:ext>
            </a:extLst>
          </p:cNvPr>
          <p:cNvSpPr txBox="1"/>
          <p:nvPr/>
        </p:nvSpPr>
        <p:spPr>
          <a:xfrm>
            <a:off x="9689207" y="2729695"/>
            <a:ext cx="1990418" cy="618631"/>
          </a:xfrm>
          <a:prstGeom prst="rect">
            <a:avLst/>
          </a:prstGeom>
          <a:solidFill>
            <a:srgbClr val="D2B6AB"/>
          </a:solidFill>
          <a:ln w="19050">
            <a:solidFill>
              <a:srgbClr val="843E2D"/>
            </a:solidFill>
          </a:ln>
        </p:spPr>
        <p:txBody>
          <a:bodyPr wrap="square" rtlCol="0">
            <a:spAutoFit/>
          </a:bodyPr>
          <a:lstStyle/>
          <a:p>
            <a:pPr algn="ctr">
              <a:lnSpc>
                <a:spcPct val="90000"/>
              </a:lnSpc>
              <a:spcBef>
                <a:spcPct val="0"/>
              </a:spcBef>
            </a:pPr>
            <a:r>
              <a:rPr lang="zh-CN" altLang="en-US" sz="2000" b="1">
                <a:solidFill>
                  <a:srgbClr val="843E2D"/>
                </a:solidFill>
                <a:latin typeface="微软雅黑" panose="020B0503020204020204" pitchFamily="34" charset="-122"/>
                <a:ea typeface="微软雅黑" panose="020B0503020204020204" pitchFamily="34" charset="-122"/>
                <a:cs typeface="+mj-cs"/>
              </a:rPr>
              <a:t>应急避难场所</a:t>
            </a:r>
            <a:endParaRPr lang="en-US" altLang="zh-CN" sz="2000" b="1">
              <a:solidFill>
                <a:srgbClr val="843E2D"/>
              </a:solidFill>
              <a:latin typeface="微软雅黑" panose="020B0503020204020204" pitchFamily="34" charset="-122"/>
              <a:ea typeface="微软雅黑" panose="020B0503020204020204" pitchFamily="34" charset="-122"/>
              <a:cs typeface="+mj-cs"/>
            </a:endParaRPr>
          </a:p>
          <a:p>
            <a:pPr algn="ctr">
              <a:lnSpc>
                <a:spcPct val="90000"/>
              </a:lnSpc>
              <a:spcBef>
                <a:spcPct val="0"/>
              </a:spcBef>
            </a:pPr>
            <a:r>
              <a:rPr lang="zh-CN" altLang="en-US" b="1">
                <a:latin typeface="微软雅黑" panose="020B0503020204020204" pitchFamily="34" charset="-122"/>
                <a:ea typeface="微软雅黑" panose="020B0503020204020204" pitchFamily="34" charset="-122"/>
                <a:cs typeface="+mj-cs"/>
              </a:rPr>
              <a:t>标志</a:t>
            </a:r>
            <a:endParaRPr lang="zh-CN" altLang="en-US" b="1" dirty="0">
              <a:latin typeface="微软雅黑" panose="020B0503020204020204" pitchFamily="34" charset="-122"/>
              <a:ea typeface="微软雅黑" panose="020B0503020204020204" pitchFamily="34" charset="-122"/>
              <a:cs typeface="+mj-cs"/>
            </a:endParaRPr>
          </a:p>
        </p:txBody>
      </p:sp>
      <p:pic>
        <p:nvPicPr>
          <p:cNvPr id="37" name="图片 36">
            <a:extLst>
              <a:ext uri="{FF2B5EF4-FFF2-40B4-BE49-F238E27FC236}">
                <a16:creationId xmlns:a16="http://schemas.microsoft.com/office/drawing/2014/main" id="{EE516A00-3313-4880-AF6D-3F0D750357BE}"/>
              </a:ext>
            </a:extLst>
          </p:cNvPr>
          <p:cNvPicPr>
            <a:picLocks noChangeAspect="1"/>
          </p:cNvPicPr>
          <p:nvPr/>
        </p:nvPicPr>
        <p:blipFill>
          <a:blip r:embed="rId7"/>
          <a:stretch>
            <a:fillRect/>
          </a:stretch>
        </p:blipFill>
        <p:spPr>
          <a:xfrm>
            <a:off x="9689207" y="3881842"/>
            <a:ext cx="1994549" cy="2401676"/>
          </a:xfrm>
          <a:prstGeom prst="rect">
            <a:avLst/>
          </a:prstGeom>
          <a:ln>
            <a:solidFill>
              <a:srgbClr val="D2B6AB"/>
            </a:solidFill>
          </a:ln>
        </p:spPr>
      </p:pic>
      <p:sp>
        <p:nvSpPr>
          <p:cNvPr id="39" name="文本框 38">
            <a:extLst>
              <a:ext uri="{FF2B5EF4-FFF2-40B4-BE49-F238E27FC236}">
                <a16:creationId xmlns:a16="http://schemas.microsoft.com/office/drawing/2014/main" id="{11137707-EAB2-4991-8481-34CAA1EBF53F}"/>
              </a:ext>
            </a:extLst>
          </p:cNvPr>
          <p:cNvSpPr txBox="1"/>
          <p:nvPr/>
        </p:nvSpPr>
        <p:spPr>
          <a:xfrm>
            <a:off x="9946422" y="4352635"/>
            <a:ext cx="1487908" cy="954107"/>
          </a:xfrm>
          <a:prstGeom prst="rect">
            <a:avLst/>
          </a:prstGeom>
          <a:solidFill>
            <a:schemeClr val="bg1">
              <a:alpha val="50000"/>
            </a:schemeClr>
          </a:solidFill>
        </p:spPr>
        <p:txBody>
          <a:bodyPr wrap="none" rtlCol="0">
            <a:spAutoFit/>
          </a:bodyPr>
          <a:lstStyle/>
          <a:p>
            <a:pPr algn="ctr"/>
            <a:r>
              <a:rPr lang="en-US" altLang="zh-CN" sz="2800" b="1">
                <a:solidFill>
                  <a:srgbClr val="843E2D"/>
                </a:solidFill>
                <a:latin typeface="微软雅黑" panose="020B0503020204020204" pitchFamily="34" charset="-122"/>
                <a:ea typeface="微软雅黑" panose="020B0503020204020204" pitchFamily="34" charset="-122"/>
                <a:cs typeface="+mj-cs"/>
              </a:rPr>
              <a:t>DB11T </a:t>
            </a:r>
          </a:p>
          <a:p>
            <a:pPr algn="ctr"/>
            <a:r>
              <a:rPr lang="en-US" altLang="zh-CN" sz="2800" b="1">
                <a:solidFill>
                  <a:srgbClr val="843E2D"/>
                </a:solidFill>
                <a:latin typeface="微软雅黑" panose="020B0503020204020204" pitchFamily="34" charset="-122"/>
                <a:ea typeface="微软雅黑" panose="020B0503020204020204" pitchFamily="34" charset="-122"/>
                <a:cs typeface="+mj-cs"/>
              </a:rPr>
              <a:t>2143</a:t>
            </a:r>
            <a:endParaRPr lang="zh-CN" altLang="en-US" sz="2800" dirty="0">
              <a:solidFill>
                <a:srgbClr val="843E2D"/>
              </a:solidFill>
              <a:latin typeface="Impact" panose="020B0806030902050204" pitchFamily="34" charset="0"/>
              <a:ea typeface="Gulim" panose="020B0600000101010101" pitchFamily="34" charset="-127"/>
            </a:endParaRPr>
          </a:p>
        </p:txBody>
      </p:sp>
      <p:sp>
        <p:nvSpPr>
          <p:cNvPr id="40" name="文本框 39">
            <a:extLst>
              <a:ext uri="{FF2B5EF4-FFF2-40B4-BE49-F238E27FC236}">
                <a16:creationId xmlns:a16="http://schemas.microsoft.com/office/drawing/2014/main" id="{21B8D0E7-654C-4A3D-8DF6-4C81B2483585}"/>
              </a:ext>
            </a:extLst>
          </p:cNvPr>
          <p:cNvSpPr txBox="1"/>
          <p:nvPr/>
        </p:nvSpPr>
        <p:spPr>
          <a:xfrm>
            <a:off x="9689208" y="5497513"/>
            <a:ext cx="1994548" cy="618631"/>
          </a:xfrm>
          <a:prstGeom prst="rect">
            <a:avLst/>
          </a:prstGeom>
          <a:solidFill>
            <a:srgbClr val="D2B6AB"/>
          </a:solidFill>
          <a:ln w="19050">
            <a:solidFill>
              <a:srgbClr val="843E2D"/>
            </a:solidFill>
          </a:ln>
        </p:spPr>
        <p:txBody>
          <a:bodyPr wrap="square" rtlCol="0">
            <a:spAutoFit/>
          </a:bodyPr>
          <a:lstStyle/>
          <a:p>
            <a:pPr algn="ctr">
              <a:lnSpc>
                <a:spcPct val="90000"/>
              </a:lnSpc>
              <a:spcBef>
                <a:spcPct val="0"/>
              </a:spcBef>
            </a:pPr>
            <a:r>
              <a:rPr lang="zh-CN" altLang="en-US" sz="2000" b="1">
                <a:solidFill>
                  <a:srgbClr val="843E2D"/>
                </a:solidFill>
                <a:latin typeface="微软雅黑" panose="020B0503020204020204" pitchFamily="34" charset="-122"/>
                <a:ea typeface="微软雅黑" panose="020B0503020204020204" pitchFamily="34" charset="-122"/>
                <a:cs typeface="+mj-cs"/>
              </a:rPr>
              <a:t>应急避难场所</a:t>
            </a:r>
            <a:endParaRPr lang="en-US" altLang="zh-CN" sz="2000" b="1">
              <a:solidFill>
                <a:srgbClr val="843E2D"/>
              </a:solidFill>
              <a:latin typeface="微软雅黑" panose="020B0503020204020204" pitchFamily="34" charset="-122"/>
              <a:ea typeface="微软雅黑" panose="020B0503020204020204" pitchFamily="34" charset="-122"/>
              <a:cs typeface="+mj-cs"/>
            </a:endParaRPr>
          </a:p>
          <a:p>
            <a:pPr algn="ctr">
              <a:lnSpc>
                <a:spcPct val="90000"/>
              </a:lnSpc>
              <a:spcBef>
                <a:spcPct val="0"/>
              </a:spcBef>
            </a:pPr>
            <a:r>
              <a:rPr lang="zh-CN" altLang="en-US" b="1">
                <a:latin typeface="微软雅黑" panose="020B0503020204020204" pitchFamily="34" charset="-122"/>
                <a:ea typeface="微软雅黑" panose="020B0503020204020204" pitchFamily="34" charset="-122"/>
                <a:cs typeface="+mj-cs"/>
              </a:rPr>
              <a:t>评估导则</a:t>
            </a:r>
            <a:endParaRPr lang="zh-CN" altLang="en-US" b="1" dirty="0">
              <a:latin typeface="微软雅黑" panose="020B0503020204020204" pitchFamily="34" charset="-122"/>
              <a:ea typeface="微软雅黑" panose="020B0503020204020204" pitchFamily="34" charset="-122"/>
              <a:cs typeface="+mj-cs"/>
            </a:endParaRPr>
          </a:p>
        </p:txBody>
      </p:sp>
      <p:sp>
        <p:nvSpPr>
          <p:cNvPr id="42" name="文本框 41">
            <a:extLst>
              <a:ext uri="{FF2B5EF4-FFF2-40B4-BE49-F238E27FC236}">
                <a16:creationId xmlns:a16="http://schemas.microsoft.com/office/drawing/2014/main" id="{A100FD1F-19A7-4663-AD71-B9B20B477ECD}"/>
              </a:ext>
            </a:extLst>
          </p:cNvPr>
          <p:cNvSpPr txBox="1"/>
          <p:nvPr/>
        </p:nvSpPr>
        <p:spPr>
          <a:xfrm>
            <a:off x="6929624" y="5498631"/>
            <a:ext cx="2018806" cy="618631"/>
          </a:xfrm>
          <a:prstGeom prst="rect">
            <a:avLst/>
          </a:prstGeom>
          <a:solidFill>
            <a:srgbClr val="D2B6AB"/>
          </a:solidFill>
          <a:ln w="19050">
            <a:solidFill>
              <a:srgbClr val="843E2D"/>
            </a:solidFill>
          </a:ln>
        </p:spPr>
        <p:txBody>
          <a:bodyPr wrap="square" rtlCol="0">
            <a:spAutoFit/>
          </a:bodyPr>
          <a:lstStyle/>
          <a:p>
            <a:pPr algn="ctr">
              <a:lnSpc>
                <a:spcPct val="90000"/>
              </a:lnSpc>
              <a:spcBef>
                <a:spcPct val="0"/>
              </a:spcBef>
            </a:pPr>
            <a:r>
              <a:rPr lang="zh-CN" altLang="en-US" sz="2000" b="1">
                <a:solidFill>
                  <a:srgbClr val="843E2D"/>
                </a:solidFill>
                <a:latin typeface="微软雅黑" panose="020B0503020204020204" pitchFamily="34" charset="-122"/>
                <a:ea typeface="微软雅黑" panose="020B0503020204020204" pitchFamily="34" charset="-122"/>
                <a:cs typeface="+mj-cs"/>
              </a:rPr>
              <a:t>应急避难场所</a:t>
            </a:r>
            <a:endParaRPr lang="en-US" altLang="zh-CN" sz="2000" b="1">
              <a:solidFill>
                <a:srgbClr val="843E2D"/>
              </a:solidFill>
              <a:latin typeface="微软雅黑" panose="020B0503020204020204" pitchFamily="34" charset="-122"/>
              <a:ea typeface="微软雅黑" panose="020B0503020204020204" pitchFamily="34" charset="-122"/>
              <a:cs typeface="+mj-cs"/>
            </a:endParaRPr>
          </a:p>
          <a:p>
            <a:pPr algn="ctr">
              <a:lnSpc>
                <a:spcPct val="90000"/>
              </a:lnSpc>
              <a:spcBef>
                <a:spcPct val="0"/>
              </a:spcBef>
            </a:pPr>
            <a:r>
              <a:rPr lang="zh-CN" altLang="en-US" b="1">
                <a:latin typeface="微软雅黑" panose="020B0503020204020204" pitchFamily="34" charset="-122"/>
                <a:ea typeface="微软雅黑" panose="020B0503020204020204" pitchFamily="34" charset="-122"/>
                <a:cs typeface="+mj-cs"/>
              </a:rPr>
              <a:t>场址及配套设施</a:t>
            </a:r>
            <a:endParaRPr lang="zh-CN" altLang="en-US" b="1" dirty="0">
              <a:latin typeface="微软雅黑" panose="020B0503020204020204" pitchFamily="34" charset="-122"/>
              <a:ea typeface="微软雅黑" panose="020B0503020204020204" pitchFamily="34" charset="-122"/>
              <a:cs typeface="+mj-cs"/>
            </a:endParaRPr>
          </a:p>
        </p:txBody>
      </p:sp>
      <p:sp>
        <p:nvSpPr>
          <p:cNvPr id="48" name="文本框 47">
            <a:extLst>
              <a:ext uri="{FF2B5EF4-FFF2-40B4-BE49-F238E27FC236}">
                <a16:creationId xmlns:a16="http://schemas.microsoft.com/office/drawing/2014/main" id="{8C989161-0FA5-4BBE-AC5D-7AC06C8CC48F}"/>
              </a:ext>
            </a:extLst>
          </p:cNvPr>
          <p:cNvSpPr txBox="1"/>
          <p:nvPr/>
        </p:nvSpPr>
        <p:spPr>
          <a:xfrm>
            <a:off x="4154806" y="5495971"/>
            <a:ext cx="2014304" cy="618631"/>
          </a:xfrm>
          <a:prstGeom prst="rect">
            <a:avLst/>
          </a:prstGeom>
          <a:solidFill>
            <a:srgbClr val="D2B6AB"/>
          </a:solidFill>
          <a:ln w="19050">
            <a:solidFill>
              <a:srgbClr val="843E2D"/>
            </a:solidFill>
          </a:ln>
        </p:spPr>
        <p:txBody>
          <a:bodyPr wrap="square" rtlCol="0">
            <a:spAutoFit/>
          </a:bodyPr>
          <a:lstStyle/>
          <a:p>
            <a:pPr algn="ctr">
              <a:lnSpc>
                <a:spcPct val="90000"/>
              </a:lnSpc>
              <a:spcBef>
                <a:spcPct val="0"/>
              </a:spcBef>
            </a:pPr>
            <a:r>
              <a:rPr lang="zh-CN" altLang="en-US" sz="2000" b="1">
                <a:solidFill>
                  <a:srgbClr val="843E2D"/>
                </a:solidFill>
                <a:latin typeface="微软雅黑" panose="020B0503020204020204" pitchFamily="34" charset="-122"/>
                <a:ea typeface="微软雅黑" panose="020B0503020204020204" pitchFamily="34" charset="-122"/>
                <a:cs typeface="+mj-cs"/>
              </a:rPr>
              <a:t>应急避难场所 </a:t>
            </a:r>
            <a:endParaRPr lang="en-US" altLang="zh-CN" sz="2000" b="1">
              <a:solidFill>
                <a:srgbClr val="843E2D"/>
              </a:solidFill>
              <a:latin typeface="微软雅黑" panose="020B0503020204020204" pitchFamily="34" charset="-122"/>
              <a:ea typeface="微软雅黑" panose="020B0503020204020204" pitchFamily="34" charset="-122"/>
              <a:cs typeface="+mj-cs"/>
            </a:endParaRPr>
          </a:p>
          <a:p>
            <a:pPr algn="ctr">
              <a:lnSpc>
                <a:spcPct val="90000"/>
              </a:lnSpc>
              <a:spcBef>
                <a:spcPct val="0"/>
              </a:spcBef>
            </a:pPr>
            <a:r>
              <a:rPr lang="zh-CN" altLang="en-US" b="1">
                <a:latin typeface="微软雅黑" panose="020B0503020204020204" pitchFamily="34" charset="-122"/>
                <a:ea typeface="微软雅黑" panose="020B0503020204020204" pitchFamily="34" charset="-122"/>
                <a:cs typeface="+mj-cs"/>
              </a:rPr>
              <a:t>分级和分类</a:t>
            </a:r>
            <a:endParaRPr lang="zh-CN" altLang="en-US" b="1" dirty="0">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260816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4800B45B-A165-4657-BADB-046B63D5DA63}"/>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B0EC02D2-7A1E-46CC-A043-2BE07D5E1C30}"/>
              </a:ext>
            </a:extLst>
          </p:cNvPr>
          <p:cNvSpPr/>
          <p:nvPr/>
        </p:nvSpPr>
        <p:spPr>
          <a:xfrm>
            <a:off x="284480" y="0"/>
            <a:ext cx="2834640"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03 </a:t>
            </a:r>
            <a:r>
              <a:rPr lang="zh-CN" altLang="en-US" sz="3600" b="1">
                <a:latin typeface="微软雅黑" panose="020B0503020204020204" pitchFamily="34" charset="-122"/>
                <a:ea typeface="微软雅黑" panose="020B0503020204020204" pitchFamily="34" charset="-122"/>
              </a:rPr>
              <a:t>规划范围</a:t>
            </a:r>
          </a:p>
        </p:txBody>
      </p:sp>
      <p:grpSp>
        <p:nvGrpSpPr>
          <p:cNvPr id="2" name="组合 1">
            <a:extLst>
              <a:ext uri="{FF2B5EF4-FFF2-40B4-BE49-F238E27FC236}">
                <a16:creationId xmlns:a16="http://schemas.microsoft.com/office/drawing/2014/main" id="{A3E2C644-5EE6-43CC-A5E7-70E50215D535}"/>
              </a:ext>
            </a:extLst>
          </p:cNvPr>
          <p:cNvGrpSpPr/>
          <p:nvPr/>
        </p:nvGrpSpPr>
        <p:grpSpPr>
          <a:xfrm>
            <a:off x="481461" y="1879600"/>
            <a:ext cx="4890639" cy="4117320"/>
            <a:chOff x="481461" y="1879600"/>
            <a:chExt cx="11229077" cy="4117320"/>
          </a:xfrm>
        </p:grpSpPr>
        <p:sp>
          <p:nvSpPr>
            <p:cNvPr id="6" name="矩形: 圆角 5">
              <a:extLst>
                <a:ext uri="{FF2B5EF4-FFF2-40B4-BE49-F238E27FC236}">
                  <a16:creationId xmlns:a16="http://schemas.microsoft.com/office/drawing/2014/main" id="{85FA6914-947F-4969-96FF-6E4287E7E359}"/>
                </a:ext>
              </a:extLst>
            </p:cNvPr>
            <p:cNvSpPr/>
            <p:nvPr/>
          </p:nvSpPr>
          <p:spPr>
            <a:xfrm>
              <a:off x="481461" y="1879600"/>
              <a:ext cx="11229077" cy="3881120"/>
            </a:xfrm>
            <a:prstGeom prst="roundRect">
              <a:avLst/>
            </a:prstGeom>
            <a:solidFill>
              <a:srgbClr val="D2B6AB"/>
            </a:solidFill>
            <a:ln>
              <a:solidFill>
                <a:srgbClr val="CBD3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B784D9AB-BC05-4A3C-B644-5B7EDD7E53A8}"/>
                </a:ext>
              </a:extLst>
            </p:cNvPr>
            <p:cNvSpPr txBox="1"/>
            <p:nvPr/>
          </p:nvSpPr>
          <p:spPr>
            <a:xfrm>
              <a:off x="1003113" y="2102712"/>
              <a:ext cx="9955104" cy="3894208"/>
            </a:xfrm>
            <a:prstGeom prst="rect">
              <a:avLst/>
            </a:prstGeom>
            <a:noFill/>
          </p:spPr>
          <p:txBody>
            <a:bodyPr wrap="square">
              <a:spAutoFit/>
            </a:bodyPr>
            <a:lstStyle/>
            <a:p>
              <a:pPr algn="just">
                <a:lnSpc>
                  <a:spcPct val="150000"/>
                </a:lnSpc>
              </a:pPr>
              <a:r>
                <a:rPr lang="zh-CN" altLang="zh-CN" sz="2800" b="1">
                  <a:solidFill>
                    <a:srgbClr val="000000"/>
                  </a:solidFill>
                  <a:latin typeface="微软雅黑" panose="020B0503020204020204" pitchFamily="34" charset="-122"/>
                  <a:ea typeface="微软雅黑" panose="020B0503020204020204" pitchFamily="34" charset="-122"/>
                </a:rPr>
                <a:t>本次规划确定的规划区范围为朝阳区行政辖区，总面积约</a:t>
              </a:r>
              <a:r>
                <a:rPr lang="en-US" altLang="zh-CN" sz="2800" b="1">
                  <a:solidFill>
                    <a:srgbClr val="000000"/>
                  </a:solidFill>
                  <a:latin typeface="微软雅黑" panose="020B0503020204020204" pitchFamily="34" charset="-122"/>
                  <a:ea typeface="微软雅黑" panose="020B0503020204020204" pitchFamily="34" charset="-122"/>
                </a:rPr>
                <a:t>470.8</a:t>
              </a:r>
              <a:r>
                <a:rPr lang="zh-CN" altLang="zh-CN" sz="2800" b="1">
                  <a:solidFill>
                    <a:srgbClr val="000000"/>
                  </a:solidFill>
                  <a:latin typeface="微软雅黑" panose="020B0503020204020204" pitchFamily="34" charset="-122"/>
                  <a:ea typeface="微软雅黑" panose="020B0503020204020204" pitchFamily="34" charset="-122"/>
                </a:rPr>
                <a:t>平方公里（含首都国际机场约</a:t>
              </a:r>
              <a:r>
                <a:rPr lang="en-US" altLang="zh-CN" sz="2800" b="1">
                  <a:solidFill>
                    <a:srgbClr val="000000"/>
                  </a:solidFill>
                  <a:latin typeface="微软雅黑" panose="020B0503020204020204" pitchFamily="34" charset="-122"/>
                  <a:ea typeface="微软雅黑" panose="020B0503020204020204" pitchFamily="34" charset="-122"/>
                </a:rPr>
                <a:t>10</a:t>
              </a:r>
              <a:r>
                <a:rPr lang="zh-CN" altLang="zh-CN" sz="2800" b="1">
                  <a:solidFill>
                    <a:srgbClr val="000000"/>
                  </a:solidFill>
                  <a:latin typeface="微软雅黑" panose="020B0503020204020204" pitchFamily="34" charset="-122"/>
                  <a:ea typeface="微软雅黑" panose="020B0503020204020204" pitchFamily="34" charset="-122"/>
                </a:rPr>
                <a:t>平方公里）。</a:t>
              </a:r>
            </a:p>
            <a:p>
              <a:pPr algn="just">
                <a:lnSpc>
                  <a:spcPct val="150000"/>
                </a:lnSpc>
              </a:pPr>
              <a:endParaRPr lang="zh-CN" altLang="en-US" sz="2800" b="1">
                <a:solidFill>
                  <a:srgbClr val="000000"/>
                </a:solidFill>
                <a:latin typeface="微软雅黑" panose="020B0503020204020204" pitchFamily="34" charset="-122"/>
                <a:ea typeface="微软雅黑" panose="020B0503020204020204" pitchFamily="34" charset="-122"/>
              </a:endParaRPr>
            </a:p>
          </p:txBody>
        </p:sp>
      </p:grpSp>
      <p:pic>
        <p:nvPicPr>
          <p:cNvPr id="9" name="图片 8">
            <a:extLst>
              <a:ext uri="{FF2B5EF4-FFF2-40B4-BE49-F238E27FC236}">
                <a16:creationId xmlns:a16="http://schemas.microsoft.com/office/drawing/2014/main" id="{E940C37F-EFFF-421E-9539-EE1D8BE15864}"/>
              </a:ext>
            </a:extLst>
          </p:cNvPr>
          <p:cNvPicPr>
            <a:picLocks noChangeAspect="1"/>
          </p:cNvPicPr>
          <p:nvPr/>
        </p:nvPicPr>
        <p:blipFill rotWithShape="1">
          <a:blip r:embed="rId2">
            <a:extLst>
              <a:ext uri="{28A0092B-C50C-407E-A947-70E740481C1C}">
                <a14:useLocalDpi xmlns:a14="http://schemas.microsoft.com/office/drawing/2010/main" val="0"/>
              </a:ext>
            </a:extLst>
          </a:blip>
          <a:srcRect l="3728" t="4222" r="3566" b="4889"/>
          <a:stretch/>
        </p:blipFill>
        <p:spPr>
          <a:xfrm>
            <a:off x="6560819" y="289560"/>
            <a:ext cx="4335781" cy="6233160"/>
          </a:xfrm>
          <a:prstGeom prst="rect">
            <a:avLst/>
          </a:prstGeom>
        </p:spPr>
      </p:pic>
    </p:spTree>
    <p:extLst>
      <p:ext uri="{BB962C8B-B14F-4D97-AF65-F5344CB8AC3E}">
        <p14:creationId xmlns:p14="http://schemas.microsoft.com/office/powerpoint/2010/main" val="213542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BD29FED7-9C57-46E0-8E85-6A2C753641AE}"/>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a:extLst>
              <a:ext uri="{FF2B5EF4-FFF2-40B4-BE49-F238E27FC236}">
                <a16:creationId xmlns:a16="http://schemas.microsoft.com/office/drawing/2014/main" id="{F9966075-E5BB-43E4-9B52-E635C1094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031" y="4343234"/>
            <a:ext cx="1440000" cy="1440000"/>
          </a:xfrm>
          <a:prstGeom prst="rect">
            <a:avLst/>
          </a:prstGeom>
        </p:spPr>
      </p:pic>
      <p:sp>
        <p:nvSpPr>
          <p:cNvPr id="4" name="矩形 3">
            <a:extLst>
              <a:ext uri="{FF2B5EF4-FFF2-40B4-BE49-F238E27FC236}">
                <a16:creationId xmlns:a16="http://schemas.microsoft.com/office/drawing/2014/main" id="{3406786A-5C5C-4A65-81A3-A6E9B11D61BA}"/>
              </a:ext>
            </a:extLst>
          </p:cNvPr>
          <p:cNvSpPr/>
          <p:nvPr/>
        </p:nvSpPr>
        <p:spPr>
          <a:xfrm>
            <a:off x="284480" y="0"/>
            <a:ext cx="2834640"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04 </a:t>
            </a:r>
            <a:r>
              <a:rPr lang="zh-CN" altLang="en-US" sz="3600" b="1">
                <a:latin typeface="微软雅黑" panose="020B0503020204020204" pitchFamily="34" charset="-122"/>
                <a:ea typeface="微软雅黑" panose="020B0503020204020204" pitchFamily="34" charset="-122"/>
              </a:rPr>
              <a:t>规划对象</a:t>
            </a:r>
          </a:p>
        </p:txBody>
      </p:sp>
      <p:sp>
        <p:nvSpPr>
          <p:cNvPr id="6" name="文本框 5">
            <a:extLst>
              <a:ext uri="{FF2B5EF4-FFF2-40B4-BE49-F238E27FC236}">
                <a16:creationId xmlns:a16="http://schemas.microsoft.com/office/drawing/2014/main" id="{5B24B95D-02B7-43B2-AC6F-9EC9267D73BE}"/>
              </a:ext>
            </a:extLst>
          </p:cNvPr>
          <p:cNvSpPr txBox="1"/>
          <p:nvPr/>
        </p:nvSpPr>
        <p:spPr>
          <a:xfrm>
            <a:off x="427328" y="829717"/>
            <a:ext cx="11764672" cy="3027880"/>
          </a:xfrm>
          <a:prstGeom prst="rect">
            <a:avLst/>
          </a:prstGeom>
          <a:noFill/>
        </p:spPr>
        <p:txBody>
          <a:bodyPr wrap="square">
            <a:spAutoFit/>
          </a:bodyPr>
          <a:lstStyle/>
          <a:p>
            <a:pPr algn="just">
              <a:lnSpc>
                <a:spcPct val="150000"/>
              </a:lnSpc>
              <a:spcAft>
                <a:spcPts val="1200"/>
              </a:spcAft>
            </a:pPr>
            <a:r>
              <a:rPr lang="zh-CN" altLang="en-US" sz="2400" b="1">
                <a:solidFill>
                  <a:srgbClr val="000000"/>
                </a:solidFill>
                <a:latin typeface="微软雅黑" panose="020B0503020204020204" pitchFamily="34" charset="-122"/>
                <a:ea typeface="微软雅黑" panose="020B0503020204020204" pitchFamily="34" charset="-122"/>
              </a:rPr>
              <a:t>本次规划的对象为应急避难场所，是指</a:t>
            </a:r>
            <a:r>
              <a:rPr lang="zh-CN" altLang="zh-CN" sz="2400" b="1">
                <a:solidFill>
                  <a:srgbClr val="000000"/>
                </a:solidFill>
                <a:latin typeface="微软雅黑" panose="020B0503020204020204" pitchFamily="34" charset="-122"/>
                <a:ea typeface="微软雅黑" panose="020B0503020204020204" pitchFamily="34" charset="-122"/>
              </a:rPr>
              <a:t>新建、改造和指定的用于应急避难人员安置的具有一定生活服务保障功能的安全场所</a:t>
            </a:r>
            <a:r>
              <a:rPr lang="zh-CN" altLang="en-US" sz="2400" b="1">
                <a:solidFill>
                  <a:srgbClr val="000000"/>
                </a:solidFill>
                <a:latin typeface="微软雅黑" panose="020B0503020204020204" pitchFamily="34" charset="-122"/>
                <a:ea typeface="微软雅黑" panose="020B0503020204020204" pitchFamily="34" charset="-122"/>
              </a:rPr>
              <a:t>。包括目前已建成的地震应急避难场所及其他应急避难场所。</a:t>
            </a:r>
            <a:endParaRPr lang="en-US" altLang="zh-CN" sz="2400" b="1">
              <a:solidFill>
                <a:srgbClr val="000000"/>
              </a:solidFill>
              <a:latin typeface="微软雅黑" panose="020B0503020204020204" pitchFamily="34" charset="-122"/>
              <a:ea typeface="微软雅黑" panose="020B0503020204020204" pitchFamily="34" charset="-122"/>
            </a:endParaRPr>
          </a:p>
          <a:p>
            <a:pPr algn="just">
              <a:lnSpc>
                <a:spcPct val="150000"/>
              </a:lnSpc>
              <a:spcBef>
                <a:spcPts val="600"/>
              </a:spcBef>
            </a:pPr>
            <a:r>
              <a:rPr lang="zh-CN" altLang="en-US" sz="2400" b="1">
                <a:solidFill>
                  <a:srgbClr val="000000"/>
                </a:solidFill>
                <a:latin typeface="微软雅黑" panose="020B0503020204020204" pitchFamily="34" charset="-122"/>
                <a:ea typeface="微软雅黑" panose="020B0503020204020204" pitchFamily="34" charset="-122"/>
              </a:rPr>
              <a:t>针对朝阳区主要的灾害类型及应急避难场所功能特征，应急避难场所统筹应对自然灾害、事故灾难、公共卫生事件和社会安全事件，建立适应多灾种的安全庇护职能。</a:t>
            </a:r>
          </a:p>
        </p:txBody>
      </p:sp>
      <p:sp>
        <p:nvSpPr>
          <p:cNvPr id="23" name="TextBox 54">
            <a:extLst>
              <a:ext uri="{FF2B5EF4-FFF2-40B4-BE49-F238E27FC236}">
                <a16:creationId xmlns:a16="http://schemas.microsoft.com/office/drawing/2014/main" id="{2D44E8E6-6DF6-4C9A-80CA-622E48A43A56}"/>
              </a:ext>
            </a:extLst>
          </p:cNvPr>
          <p:cNvSpPr>
            <a:spLocks noChangeArrowheads="1"/>
          </p:cNvSpPr>
          <p:nvPr/>
        </p:nvSpPr>
        <p:spPr bwMode="auto">
          <a:xfrm>
            <a:off x="945835" y="5985371"/>
            <a:ext cx="2393188" cy="51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Char char="–"/>
              <a:defRPr sz="2000">
                <a:solidFill>
                  <a:schemeClr val="accent1"/>
                </a:solidFill>
                <a:latin typeface="Arial" panose="020B0604020202020204" pitchFamily="34" charset="0"/>
                <a:ea typeface="仿宋_GB2312" pitchFamily="1" charset="-122"/>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lgn="ctr">
              <a:spcBef>
                <a:spcPct val="0"/>
              </a:spcBef>
              <a:buNone/>
            </a:pPr>
            <a:r>
              <a:rPr lang="zh-CN" altLang="en-US" sz="2743" b="1">
                <a:solidFill>
                  <a:srgbClr val="843E2D"/>
                </a:solidFill>
                <a:latin typeface="微软雅黑" panose="020B0503020204020204" pitchFamily="34" charset="-122"/>
              </a:rPr>
              <a:t>自然灾害</a:t>
            </a:r>
            <a:endParaRPr lang="en-US" altLang="zh-CN" sz="2743" b="1" dirty="0">
              <a:solidFill>
                <a:srgbClr val="843E2D"/>
              </a:solidFill>
              <a:latin typeface="微软雅黑" panose="020B0503020204020204" pitchFamily="34" charset="-122"/>
            </a:endParaRPr>
          </a:p>
        </p:txBody>
      </p:sp>
      <p:sp>
        <p:nvSpPr>
          <p:cNvPr id="24" name="TextBox 60">
            <a:extLst>
              <a:ext uri="{FF2B5EF4-FFF2-40B4-BE49-F238E27FC236}">
                <a16:creationId xmlns:a16="http://schemas.microsoft.com/office/drawing/2014/main" id="{FF213250-36B5-4800-BCE7-71A4CD240987}"/>
              </a:ext>
            </a:extLst>
          </p:cNvPr>
          <p:cNvSpPr>
            <a:spLocks noChangeArrowheads="1"/>
          </p:cNvSpPr>
          <p:nvPr/>
        </p:nvSpPr>
        <p:spPr bwMode="auto">
          <a:xfrm>
            <a:off x="3399679" y="5985371"/>
            <a:ext cx="2676705" cy="51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Char char="–"/>
              <a:defRPr sz="2000">
                <a:solidFill>
                  <a:schemeClr val="accent1"/>
                </a:solidFill>
                <a:latin typeface="Arial" panose="020B0604020202020204" pitchFamily="34" charset="0"/>
                <a:ea typeface="仿宋_GB2312" pitchFamily="1" charset="-122"/>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lgn="ctr">
              <a:spcBef>
                <a:spcPts val="0"/>
              </a:spcBef>
              <a:buNone/>
            </a:pPr>
            <a:r>
              <a:rPr lang="zh-CN" altLang="en-US" sz="2743" b="1">
                <a:solidFill>
                  <a:srgbClr val="843E2D"/>
                </a:solidFill>
                <a:latin typeface="微软雅黑" panose="020B0503020204020204" pitchFamily="34" charset="-122"/>
              </a:rPr>
              <a:t>事故灾难</a:t>
            </a:r>
            <a:endParaRPr lang="en-US" altLang="zh-CN" sz="2743" b="1" dirty="0">
              <a:solidFill>
                <a:srgbClr val="843E2D"/>
              </a:solidFill>
              <a:latin typeface="微软雅黑" panose="020B0503020204020204" pitchFamily="34" charset="-122"/>
            </a:endParaRPr>
          </a:p>
        </p:txBody>
      </p:sp>
      <p:sp>
        <p:nvSpPr>
          <p:cNvPr id="25" name="TextBox 61">
            <a:extLst>
              <a:ext uri="{FF2B5EF4-FFF2-40B4-BE49-F238E27FC236}">
                <a16:creationId xmlns:a16="http://schemas.microsoft.com/office/drawing/2014/main" id="{EFCE917A-665F-4348-A6D8-F9FCA43DA2A2}"/>
              </a:ext>
            </a:extLst>
          </p:cNvPr>
          <p:cNvSpPr>
            <a:spLocks noChangeArrowheads="1"/>
          </p:cNvSpPr>
          <p:nvPr/>
        </p:nvSpPr>
        <p:spPr bwMode="auto">
          <a:xfrm>
            <a:off x="6112809" y="5985371"/>
            <a:ext cx="2551658" cy="51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Char char="–"/>
              <a:defRPr sz="2000">
                <a:solidFill>
                  <a:schemeClr val="accent1"/>
                </a:solidFill>
                <a:latin typeface="Arial" panose="020B0604020202020204" pitchFamily="34" charset="0"/>
                <a:ea typeface="仿宋_GB2312" pitchFamily="1" charset="-122"/>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lgn="ctr">
              <a:spcBef>
                <a:spcPct val="0"/>
              </a:spcBef>
              <a:buFontTx/>
              <a:buNone/>
            </a:pPr>
            <a:r>
              <a:rPr lang="zh-CN" altLang="en-US" sz="2743" b="1">
                <a:solidFill>
                  <a:srgbClr val="843E2D"/>
                </a:solidFill>
                <a:latin typeface="微软雅黑" panose="020B0503020204020204" pitchFamily="34" charset="-122"/>
              </a:rPr>
              <a:t>公共卫生事件</a:t>
            </a:r>
            <a:endParaRPr lang="zh-CN" altLang="en-US" sz="2743" b="1" dirty="0">
              <a:solidFill>
                <a:srgbClr val="843E2D"/>
              </a:solidFill>
              <a:latin typeface="微软雅黑" panose="020B0503020204020204" pitchFamily="34" charset="-122"/>
            </a:endParaRPr>
          </a:p>
        </p:txBody>
      </p:sp>
      <p:sp>
        <p:nvSpPr>
          <p:cNvPr id="26" name="TextBox 62">
            <a:extLst>
              <a:ext uri="{FF2B5EF4-FFF2-40B4-BE49-F238E27FC236}">
                <a16:creationId xmlns:a16="http://schemas.microsoft.com/office/drawing/2014/main" id="{CB5E1727-8B3F-42F5-BED6-FBABAB31C12A}"/>
              </a:ext>
            </a:extLst>
          </p:cNvPr>
          <p:cNvSpPr>
            <a:spLocks noChangeArrowheads="1"/>
          </p:cNvSpPr>
          <p:nvPr/>
        </p:nvSpPr>
        <p:spPr bwMode="auto">
          <a:xfrm>
            <a:off x="8694509" y="5985371"/>
            <a:ext cx="2551656" cy="51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Char char="–"/>
              <a:defRPr sz="2000">
                <a:solidFill>
                  <a:schemeClr val="accent1"/>
                </a:solidFill>
                <a:latin typeface="Arial" panose="020B0604020202020204" pitchFamily="34" charset="0"/>
                <a:ea typeface="仿宋_GB2312" pitchFamily="1" charset="-122"/>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lgn="ctr">
              <a:spcBef>
                <a:spcPct val="0"/>
              </a:spcBef>
              <a:buFontTx/>
              <a:buNone/>
            </a:pPr>
            <a:r>
              <a:rPr lang="zh-CN" altLang="en-US" sz="2743" b="1">
                <a:solidFill>
                  <a:srgbClr val="843E2D"/>
                </a:solidFill>
                <a:latin typeface="微软雅黑" panose="020B0503020204020204" pitchFamily="34" charset="-122"/>
              </a:rPr>
              <a:t>社会安全事件</a:t>
            </a:r>
            <a:endParaRPr lang="zh-CN" altLang="en-US" sz="2743" b="1" dirty="0">
              <a:solidFill>
                <a:srgbClr val="843E2D"/>
              </a:solidFill>
              <a:latin typeface="微软雅黑" panose="020B0503020204020204" pitchFamily="34" charset="-122"/>
            </a:endParaRPr>
          </a:p>
        </p:txBody>
      </p:sp>
      <p:pic>
        <p:nvPicPr>
          <p:cNvPr id="30" name="图片 29">
            <a:extLst>
              <a:ext uri="{FF2B5EF4-FFF2-40B4-BE49-F238E27FC236}">
                <a16:creationId xmlns:a16="http://schemas.microsoft.com/office/drawing/2014/main" id="{1918482E-D8E1-4B97-9CD5-72986E0AB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5649" y="4343234"/>
            <a:ext cx="1440000" cy="1440000"/>
          </a:xfrm>
          <a:prstGeom prst="rect">
            <a:avLst/>
          </a:prstGeom>
        </p:spPr>
      </p:pic>
      <p:pic>
        <p:nvPicPr>
          <p:cNvPr id="32" name="图片 31">
            <a:extLst>
              <a:ext uri="{FF2B5EF4-FFF2-40B4-BE49-F238E27FC236}">
                <a16:creationId xmlns:a16="http://schemas.microsoft.com/office/drawing/2014/main" id="{C696BAE2-8F7D-4492-A943-C842BFC49E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0372" y="4343234"/>
            <a:ext cx="1440000" cy="1440000"/>
          </a:xfrm>
          <a:prstGeom prst="rect">
            <a:avLst/>
          </a:prstGeom>
        </p:spPr>
      </p:pic>
      <p:pic>
        <p:nvPicPr>
          <p:cNvPr id="36" name="图片 35">
            <a:extLst>
              <a:ext uri="{FF2B5EF4-FFF2-40B4-BE49-F238E27FC236}">
                <a16:creationId xmlns:a16="http://schemas.microsoft.com/office/drawing/2014/main" id="{848C1C30-788F-4705-84CE-622939007C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0337" y="4343234"/>
            <a:ext cx="1440000" cy="1440000"/>
          </a:xfrm>
          <a:prstGeom prst="rect">
            <a:avLst/>
          </a:prstGeom>
        </p:spPr>
      </p:pic>
    </p:spTree>
    <p:extLst>
      <p:ext uri="{BB962C8B-B14F-4D97-AF65-F5344CB8AC3E}">
        <p14:creationId xmlns:p14="http://schemas.microsoft.com/office/powerpoint/2010/main" val="178247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a:extLst>
              <a:ext uri="{FF2B5EF4-FFF2-40B4-BE49-F238E27FC236}">
                <a16:creationId xmlns:a16="http://schemas.microsoft.com/office/drawing/2014/main" id="{7F4C9E19-E8EC-44CB-AD07-E6E9D74A70EF}"/>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D5513E6F-735B-4602-8574-94D24C1F6A98}"/>
              </a:ext>
            </a:extLst>
          </p:cNvPr>
          <p:cNvSpPr/>
          <p:nvPr/>
        </p:nvSpPr>
        <p:spPr>
          <a:xfrm>
            <a:off x="284480" y="0"/>
            <a:ext cx="2834640"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05 </a:t>
            </a:r>
            <a:r>
              <a:rPr lang="zh-CN" altLang="en-US" sz="3600" b="1">
                <a:latin typeface="微软雅黑" panose="020B0503020204020204" pitchFamily="34" charset="-122"/>
                <a:ea typeface="微软雅黑" panose="020B0503020204020204" pitchFamily="34" charset="-122"/>
              </a:rPr>
              <a:t>规划目标</a:t>
            </a:r>
          </a:p>
        </p:txBody>
      </p:sp>
      <p:sp>
        <p:nvSpPr>
          <p:cNvPr id="35" name="文本框 34">
            <a:extLst>
              <a:ext uri="{FF2B5EF4-FFF2-40B4-BE49-F238E27FC236}">
                <a16:creationId xmlns:a16="http://schemas.microsoft.com/office/drawing/2014/main" id="{FF7DC1BD-A43A-4911-BEA6-3C58F73055F7}"/>
              </a:ext>
            </a:extLst>
          </p:cNvPr>
          <p:cNvSpPr txBox="1"/>
          <p:nvPr/>
        </p:nvSpPr>
        <p:spPr>
          <a:xfrm>
            <a:off x="949124" y="1085581"/>
            <a:ext cx="10150998" cy="1135054"/>
          </a:xfrm>
          <a:prstGeom prst="rect">
            <a:avLst/>
          </a:prstGeom>
          <a:solidFill>
            <a:srgbClr val="D2B6AB"/>
          </a:solidFill>
        </p:spPr>
        <p:txBody>
          <a:bodyPr wrap="square">
            <a:spAutoFit/>
          </a:bodyPr>
          <a:lstStyle/>
          <a:p>
            <a:pPr algn="just">
              <a:lnSpc>
                <a:spcPct val="150000"/>
              </a:lnSpc>
              <a:spcBef>
                <a:spcPct val="20000"/>
              </a:spcBef>
            </a:pPr>
            <a:r>
              <a:rPr lang="zh-CN" altLang="zh-CN" sz="2400" b="1">
                <a:latin typeface="微软雅黑" panose="020B0503020204020204" pitchFamily="34" charset="-122"/>
                <a:ea typeface="微软雅黑" panose="020B0503020204020204" pitchFamily="34" charset="-122"/>
                <a:cs typeface="Times New Roman" panose="02020603050405020304" pitchFamily="18" charset="0"/>
              </a:rPr>
              <a:t>构建城乡布局合理、资源统筹共享、功能设施完备、平急（疫</a:t>
            </a:r>
            <a:r>
              <a:rPr lang="en-US" altLang="zh-CN" sz="2400" b="1">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b="1">
                <a:latin typeface="微软雅黑" panose="020B0503020204020204" pitchFamily="34" charset="-122"/>
                <a:ea typeface="微软雅黑" panose="020B0503020204020204" pitchFamily="34" charset="-122"/>
                <a:cs typeface="Times New Roman" panose="02020603050405020304" pitchFamily="18" charset="0"/>
              </a:rPr>
              <a:t>战）综合利用、管理运维规范，与首都中心城区定位相适应的应急避难场所体系</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36" name="箭头: 右 35">
            <a:extLst>
              <a:ext uri="{FF2B5EF4-FFF2-40B4-BE49-F238E27FC236}">
                <a16:creationId xmlns:a16="http://schemas.microsoft.com/office/drawing/2014/main" id="{DF2ED7E1-14D2-4769-B11C-785068B748FC}"/>
              </a:ext>
            </a:extLst>
          </p:cNvPr>
          <p:cNvSpPr/>
          <p:nvPr/>
        </p:nvSpPr>
        <p:spPr>
          <a:xfrm>
            <a:off x="563301" y="2200659"/>
            <a:ext cx="11065398" cy="680720"/>
          </a:xfrm>
          <a:prstGeom prst="rightArrow">
            <a:avLst/>
          </a:prstGeom>
          <a:gradFill flip="none" rotWithShape="1">
            <a:gsLst>
              <a:gs pos="0">
                <a:srgbClr val="F6F0EE"/>
              </a:gs>
              <a:gs pos="35000">
                <a:srgbClr val="D2B6AB"/>
              </a:gs>
              <a:gs pos="68000">
                <a:srgbClr val="A38D90"/>
              </a:gs>
              <a:gs pos="100000">
                <a:srgbClr val="843E2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a:extLst>
              <a:ext uri="{FF2B5EF4-FFF2-40B4-BE49-F238E27FC236}">
                <a16:creationId xmlns:a16="http://schemas.microsoft.com/office/drawing/2014/main" id="{B4709EFC-3522-42D3-82FF-D2C8BA5C7A89}"/>
              </a:ext>
            </a:extLst>
          </p:cNvPr>
          <p:cNvGrpSpPr/>
          <p:nvPr/>
        </p:nvGrpSpPr>
        <p:grpSpPr>
          <a:xfrm>
            <a:off x="1864487" y="2292163"/>
            <a:ext cx="8463023" cy="497712"/>
            <a:chOff x="1541362" y="2108907"/>
            <a:chExt cx="8463023" cy="497712"/>
          </a:xfrm>
        </p:grpSpPr>
        <p:sp>
          <p:nvSpPr>
            <p:cNvPr id="37" name="椭圆 36">
              <a:extLst>
                <a:ext uri="{FF2B5EF4-FFF2-40B4-BE49-F238E27FC236}">
                  <a16:creationId xmlns:a16="http://schemas.microsoft.com/office/drawing/2014/main" id="{98F7356B-965E-4AF0-9AB6-8CAAB2323C34}"/>
                </a:ext>
              </a:extLst>
            </p:cNvPr>
            <p:cNvSpPr/>
            <p:nvPr/>
          </p:nvSpPr>
          <p:spPr>
            <a:xfrm>
              <a:off x="1541362" y="2108907"/>
              <a:ext cx="497712" cy="497712"/>
            </a:xfrm>
            <a:prstGeom prst="ellipse">
              <a:avLst/>
            </a:prstGeom>
            <a:solidFill>
              <a:srgbClr val="E4D4C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513FD48C-671B-42AC-910B-A43D373CCCC1}"/>
                </a:ext>
              </a:extLst>
            </p:cNvPr>
            <p:cNvSpPr/>
            <p:nvPr/>
          </p:nvSpPr>
          <p:spPr>
            <a:xfrm>
              <a:off x="5524017" y="2108907"/>
              <a:ext cx="497712" cy="497712"/>
            </a:xfrm>
            <a:prstGeom prst="ellipse">
              <a:avLst/>
            </a:prstGeom>
            <a:solidFill>
              <a:srgbClr val="B89F9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02674158-3CC5-47BD-AFAB-E4EFA6012B4E}"/>
                </a:ext>
              </a:extLst>
            </p:cNvPr>
            <p:cNvSpPr/>
            <p:nvPr/>
          </p:nvSpPr>
          <p:spPr>
            <a:xfrm>
              <a:off x="9506673" y="2108907"/>
              <a:ext cx="497712" cy="497712"/>
            </a:xfrm>
            <a:prstGeom prst="ellipse">
              <a:avLst/>
            </a:prstGeom>
            <a:solidFill>
              <a:srgbClr val="8C534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a:extLst>
              <a:ext uri="{FF2B5EF4-FFF2-40B4-BE49-F238E27FC236}">
                <a16:creationId xmlns:a16="http://schemas.microsoft.com/office/drawing/2014/main" id="{ABF7DE3D-31D2-444A-99BB-1E89F6EFD7B1}"/>
              </a:ext>
            </a:extLst>
          </p:cNvPr>
          <p:cNvGrpSpPr/>
          <p:nvPr/>
        </p:nvGrpSpPr>
        <p:grpSpPr>
          <a:xfrm>
            <a:off x="237812" y="2958375"/>
            <a:ext cx="11716375" cy="3775389"/>
            <a:chOff x="169168" y="2958375"/>
            <a:chExt cx="11716375" cy="3775389"/>
          </a:xfrm>
        </p:grpSpPr>
        <p:grpSp>
          <p:nvGrpSpPr>
            <p:cNvPr id="42" name="组合 41">
              <a:extLst>
                <a:ext uri="{FF2B5EF4-FFF2-40B4-BE49-F238E27FC236}">
                  <a16:creationId xmlns:a16="http://schemas.microsoft.com/office/drawing/2014/main" id="{8B7D4D85-38B7-4704-AE46-A5DD9A04A0B3}"/>
                </a:ext>
              </a:extLst>
            </p:cNvPr>
            <p:cNvGrpSpPr/>
            <p:nvPr/>
          </p:nvGrpSpPr>
          <p:grpSpPr>
            <a:xfrm>
              <a:off x="169168" y="2958375"/>
              <a:ext cx="3780000" cy="3775389"/>
              <a:chOff x="169168" y="2958375"/>
              <a:chExt cx="3523156" cy="3775389"/>
            </a:xfrm>
          </p:grpSpPr>
          <p:sp>
            <p:nvSpPr>
              <p:cNvPr id="40" name="TextBox 13">
                <a:extLst>
                  <a:ext uri="{FF2B5EF4-FFF2-40B4-BE49-F238E27FC236}">
                    <a16:creationId xmlns:a16="http://schemas.microsoft.com/office/drawing/2014/main" id="{E12ECD66-0695-4B0C-8EAD-91BD24337DA2}"/>
                  </a:ext>
                </a:extLst>
              </p:cNvPr>
              <p:cNvSpPr txBox="1">
                <a:spLocks noChangeArrowheads="1"/>
              </p:cNvSpPr>
              <p:nvPr/>
            </p:nvSpPr>
            <p:spPr bwMode="auto">
              <a:xfrm>
                <a:off x="823549" y="2958375"/>
                <a:ext cx="2187421" cy="35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en-US" altLang="zh-CN" sz="2286" b="1">
                    <a:latin typeface="微软雅黑" panose="020B0503020204020204" pitchFamily="34" charset="-122"/>
                    <a:sym typeface="Arial" panose="020B0604020202020204" pitchFamily="34" charset="0"/>
                  </a:rPr>
                  <a:t>2025 </a:t>
                </a:r>
                <a:r>
                  <a:rPr lang="zh-CN" altLang="en-US" sz="2286" b="1">
                    <a:latin typeface="微软雅黑" panose="020B0503020204020204" pitchFamily="34" charset="-122"/>
                    <a:sym typeface="Arial" panose="020B0604020202020204" pitchFamily="34" charset="0"/>
                  </a:rPr>
                  <a:t>年</a:t>
                </a:r>
                <a:endParaRPr lang="en-US" altLang="zh-CN" sz="2286" b="1" dirty="0">
                  <a:latin typeface="微软雅黑" panose="020B0503020204020204" pitchFamily="34" charset="-122"/>
                  <a:sym typeface="Arial" panose="020B0604020202020204" pitchFamily="34" charset="0"/>
                </a:endParaRPr>
              </a:p>
            </p:txBody>
          </p:sp>
          <p:sp>
            <p:nvSpPr>
              <p:cNvPr id="41" name="TextBox 13">
                <a:extLst>
                  <a:ext uri="{FF2B5EF4-FFF2-40B4-BE49-F238E27FC236}">
                    <a16:creationId xmlns:a16="http://schemas.microsoft.com/office/drawing/2014/main" id="{A58C0864-88A5-426B-99B3-9974C2761110}"/>
                  </a:ext>
                </a:extLst>
              </p:cNvPr>
              <p:cNvSpPr txBox="1">
                <a:spLocks noChangeArrowheads="1"/>
              </p:cNvSpPr>
              <p:nvPr/>
            </p:nvSpPr>
            <p:spPr bwMode="auto">
              <a:xfrm>
                <a:off x="169168" y="3374062"/>
                <a:ext cx="3523156" cy="335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lnSpc>
                    <a:spcPct val="130000"/>
                  </a:lnSpc>
                  <a:spcBef>
                    <a:spcPts val="1200"/>
                  </a:spcBef>
                  <a:buFont typeface="Arial" panose="020B0604020202020204" pitchFamily="34" charset="0"/>
                  <a:buNone/>
                </a:pPr>
                <a:r>
                  <a:rPr lang="zh-CN" altLang="zh-CN">
                    <a:latin typeface="微软雅黑" panose="020B0503020204020204" pitchFamily="34" charset="-122"/>
                  </a:rPr>
                  <a:t>抓重点、补短板，避难场所体系建设取得突破性进展，实现对首都功能核心区及重点保障地区的有力支撑</a:t>
                </a:r>
                <a:r>
                  <a:rPr lang="zh-CN" altLang="en-US">
                    <a:latin typeface="微软雅黑" panose="020B0503020204020204" pitchFamily="34" charset="-122"/>
                  </a:rPr>
                  <a:t>，</a:t>
                </a:r>
                <a:r>
                  <a:rPr lang="zh-CN" altLang="zh-CN">
                    <a:latin typeface="微软雅黑" panose="020B0503020204020204" pitchFamily="34" charset="-122"/>
                  </a:rPr>
                  <a:t>应急避难场所体系服务</a:t>
                </a:r>
                <a:r>
                  <a:rPr lang="en-US" altLang="zh-CN">
                    <a:latin typeface="微软雅黑" panose="020B0503020204020204" pitchFamily="34" charset="-122"/>
                  </a:rPr>
                  <a:t>“</a:t>
                </a:r>
                <a:r>
                  <a:rPr lang="zh-CN" altLang="zh-CN">
                    <a:latin typeface="微软雅黑" panose="020B0503020204020204" pitchFamily="34" charset="-122"/>
                  </a:rPr>
                  <a:t>四个中心</a:t>
                </a:r>
                <a:r>
                  <a:rPr lang="en-US" altLang="zh-CN">
                    <a:latin typeface="微软雅黑" panose="020B0503020204020204" pitchFamily="34" charset="-122"/>
                  </a:rPr>
                  <a:t>”</a:t>
                </a:r>
                <a:r>
                  <a:rPr lang="zh-CN" altLang="zh-CN">
                    <a:latin typeface="微软雅黑" panose="020B0503020204020204" pitchFamily="34" charset="-122"/>
                  </a:rPr>
                  <a:t>功能建设能力和应急保障能力不断增强。</a:t>
                </a:r>
                <a:endParaRPr lang="en-US" altLang="zh-CN">
                  <a:latin typeface="微软雅黑" panose="020B0503020204020204" pitchFamily="34" charset="-122"/>
                </a:endParaRPr>
              </a:p>
              <a:p>
                <a:pPr algn="just">
                  <a:lnSpc>
                    <a:spcPct val="130000"/>
                  </a:lnSpc>
                  <a:spcBef>
                    <a:spcPts val="1200"/>
                  </a:spcBef>
                </a:pPr>
                <a:r>
                  <a:rPr lang="en-US" altLang="zh-CN">
                    <a:latin typeface="微软雅黑" panose="020B0503020204020204" pitchFamily="34" charset="-122"/>
                  </a:rPr>
                  <a:t>2025</a:t>
                </a:r>
                <a:r>
                  <a:rPr lang="zh-CN" altLang="zh-CN">
                    <a:latin typeface="微软雅黑" panose="020B0503020204020204" pitchFamily="34" charset="-122"/>
                  </a:rPr>
                  <a:t>年底，综合性应急避难场所至少可满足</a:t>
                </a:r>
                <a:r>
                  <a:rPr lang="zh-CN" altLang="en-US">
                    <a:latin typeface="微软雅黑" panose="020B0503020204020204" pitchFamily="34" charset="-122"/>
                  </a:rPr>
                  <a:t>朝阳</a:t>
                </a:r>
                <a:r>
                  <a:rPr lang="zh-CN" altLang="zh-CN">
                    <a:latin typeface="微软雅黑" panose="020B0503020204020204" pitchFamily="34" charset="-122"/>
                  </a:rPr>
                  <a:t>区所需应急避难总人数的</a:t>
                </a:r>
                <a:r>
                  <a:rPr lang="en-US" altLang="zh-CN">
                    <a:latin typeface="微软雅黑" panose="020B0503020204020204" pitchFamily="34" charset="-122"/>
                  </a:rPr>
                  <a:t>60%</a:t>
                </a:r>
                <a:r>
                  <a:rPr lang="zh-CN" altLang="zh-CN">
                    <a:latin typeface="微软雅黑" panose="020B0503020204020204" pitchFamily="34" charset="-122"/>
                  </a:rPr>
                  <a:t>，室内可容纳避难人数不低于室内外可容纳避难人数的</a:t>
                </a:r>
                <a:r>
                  <a:rPr lang="en-US" altLang="zh-CN">
                    <a:latin typeface="微软雅黑" panose="020B0503020204020204" pitchFamily="34" charset="-122"/>
                  </a:rPr>
                  <a:t>20%</a:t>
                </a:r>
                <a:r>
                  <a:rPr lang="zh-CN" altLang="zh-CN">
                    <a:latin typeface="微软雅黑" panose="020B0503020204020204" pitchFamily="34" charset="-122"/>
                  </a:rPr>
                  <a:t>。</a:t>
                </a:r>
                <a:endParaRPr lang="en-US" altLang="zh-CN" dirty="0">
                  <a:latin typeface="微软雅黑" panose="020B0503020204020204" pitchFamily="34" charset="-122"/>
                  <a:sym typeface="Arial" panose="020B0604020202020204" pitchFamily="34" charset="0"/>
                </a:endParaRPr>
              </a:p>
            </p:txBody>
          </p:sp>
        </p:grpSp>
        <p:grpSp>
          <p:nvGrpSpPr>
            <p:cNvPr id="43" name="组合 42">
              <a:extLst>
                <a:ext uri="{FF2B5EF4-FFF2-40B4-BE49-F238E27FC236}">
                  <a16:creationId xmlns:a16="http://schemas.microsoft.com/office/drawing/2014/main" id="{9572FA80-1230-45A9-AC5C-F85F2A6FF73E}"/>
                </a:ext>
              </a:extLst>
            </p:cNvPr>
            <p:cNvGrpSpPr/>
            <p:nvPr/>
          </p:nvGrpSpPr>
          <p:grpSpPr>
            <a:xfrm>
              <a:off x="4137355" y="2958375"/>
              <a:ext cx="3780000" cy="2541205"/>
              <a:chOff x="86366" y="2958375"/>
              <a:chExt cx="3523156" cy="2541205"/>
            </a:xfrm>
          </p:grpSpPr>
          <p:sp>
            <p:nvSpPr>
              <p:cNvPr id="44" name="TextBox 13">
                <a:extLst>
                  <a:ext uri="{FF2B5EF4-FFF2-40B4-BE49-F238E27FC236}">
                    <a16:creationId xmlns:a16="http://schemas.microsoft.com/office/drawing/2014/main" id="{288F9570-3788-4366-871D-3A53D32F3F17}"/>
                  </a:ext>
                </a:extLst>
              </p:cNvPr>
              <p:cNvSpPr txBox="1">
                <a:spLocks noChangeArrowheads="1"/>
              </p:cNvSpPr>
              <p:nvPr/>
            </p:nvSpPr>
            <p:spPr bwMode="auto">
              <a:xfrm>
                <a:off x="754232" y="2958375"/>
                <a:ext cx="2187421" cy="35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en-US" altLang="zh-CN" sz="2286" b="1">
                    <a:latin typeface="微软雅黑" panose="020B0503020204020204" pitchFamily="34" charset="-122"/>
                    <a:sym typeface="Arial" panose="020B0604020202020204" pitchFamily="34" charset="0"/>
                  </a:rPr>
                  <a:t>2035 </a:t>
                </a:r>
                <a:r>
                  <a:rPr lang="zh-CN" altLang="en-US" sz="2286" b="1">
                    <a:latin typeface="微软雅黑" panose="020B0503020204020204" pitchFamily="34" charset="-122"/>
                    <a:sym typeface="Arial" panose="020B0604020202020204" pitchFamily="34" charset="0"/>
                  </a:rPr>
                  <a:t>年</a:t>
                </a:r>
                <a:endParaRPr lang="en-US" altLang="zh-CN" sz="2286" b="1" dirty="0">
                  <a:latin typeface="微软雅黑" panose="020B0503020204020204" pitchFamily="34" charset="-122"/>
                  <a:sym typeface="Arial" panose="020B0604020202020204" pitchFamily="34" charset="0"/>
                </a:endParaRPr>
              </a:p>
            </p:txBody>
          </p:sp>
          <p:sp>
            <p:nvSpPr>
              <p:cNvPr id="45" name="TextBox 13">
                <a:extLst>
                  <a:ext uri="{FF2B5EF4-FFF2-40B4-BE49-F238E27FC236}">
                    <a16:creationId xmlns:a16="http://schemas.microsoft.com/office/drawing/2014/main" id="{B90A37C6-DBBC-4C72-9BCD-1502C2DDD1FB}"/>
                  </a:ext>
                </a:extLst>
              </p:cNvPr>
              <p:cNvSpPr txBox="1">
                <a:spLocks noChangeArrowheads="1"/>
              </p:cNvSpPr>
              <p:nvPr/>
            </p:nvSpPr>
            <p:spPr bwMode="auto">
              <a:xfrm>
                <a:off x="86366" y="3374062"/>
                <a:ext cx="3523156" cy="212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lnSpc>
                    <a:spcPct val="130000"/>
                  </a:lnSpc>
                  <a:spcBef>
                    <a:spcPts val="1200"/>
                  </a:spcBef>
                  <a:buFont typeface="Arial" panose="020B0604020202020204" pitchFamily="34" charset="0"/>
                  <a:buNone/>
                </a:pPr>
                <a:r>
                  <a:rPr lang="zh-CN" altLang="zh-CN">
                    <a:latin typeface="微软雅黑" panose="020B0503020204020204" pitchFamily="34" charset="-122"/>
                  </a:rPr>
                  <a:t>基本建成城乡布局合理、资源统筹共享、功能设施完备、平急（疫</a:t>
                </a:r>
                <a:r>
                  <a:rPr lang="en-US" altLang="zh-CN">
                    <a:latin typeface="微软雅黑" panose="020B0503020204020204" pitchFamily="34" charset="-122"/>
                  </a:rPr>
                  <a:t>/</a:t>
                </a:r>
                <a:r>
                  <a:rPr lang="zh-CN" altLang="zh-CN">
                    <a:latin typeface="微软雅黑" panose="020B0503020204020204" pitchFamily="34" charset="-122"/>
                  </a:rPr>
                  <a:t>战）综合利用、管理运维规范，与首都中心城区功能定位相适应的应急避难场所体系，人均应急避难场所面积超过</a:t>
                </a:r>
                <a:r>
                  <a:rPr lang="en-US" altLang="zh-CN">
                    <a:latin typeface="微软雅黑" panose="020B0503020204020204" pitchFamily="34" charset="-122"/>
                  </a:rPr>
                  <a:t>2.1</a:t>
                </a:r>
                <a:r>
                  <a:rPr lang="zh-CN" altLang="zh-CN">
                    <a:latin typeface="微软雅黑" panose="020B0503020204020204" pitchFamily="34" charset="-122"/>
                  </a:rPr>
                  <a:t>平方米。</a:t>
                </a:r>
                <a:endParaRPr lang="en-US" altLang="zh-CN" dirty="0">
                  <a:latin typeface="微软雅黑" panose="020B0503020204020204" pitchFamily="34" charset="-122"/>
                  <a:sym typeface="Arial" panose="020B0604020202020204" pitchFamily="34" charset="0"/>
                </a:endParaRPr>
              </a:p>
            </p:txBody>
          </p:sp>
        </p:grpSp>
        <p:grpSp>
          <p:nvGrpSpPr>
            <p:cNvPr id="46" name="组合 45">
              <a:extLst>
                <a:ext uri="{FF2B5EF4-FFF2-40B4-BE49-F238E27FC236}">
                  <a16:creationId xmlns:a16="http://schemas.microsoft.com/office/drawing/2014/main" id="{58574704-3310-4206-8838-216958BCF7FF}"/>
                </a:ext>
              </a:extLst>
            </p:cNvPr>
            <p:cNvGrpSpPr/>
            <p:nvPr/>
          </p:nvGrpSpPr>
          <p:grpSpPr>
            <a:xfrm>
              <a:off x="8105543" y="2958375"/>
              <a:ext cx="3780000" cy="3612524"/>
              <a:chOff x="169168" y="2958375"/>
              <a:chExt cx="3523156" cy="3612524"/>
            </a:xfrm>
          </p:grpSpPr>
          <p:sp>
            <p:nvSpPr>
              <p:cNvPr id="47" name="TextBox 13">
                <a:extLst>
                  <a:ext uri="{FF2B5EF4-FFF2-40B4-BE49-F238E27FC236}">
                    <a16:creationId xmlns:a16="http://schemas.microsoft.com/office/drawing/2014/main" id="{293AB454-FC93-478F-A954-27CF5FDF5A12}"/>
                  </a:ext>
                </a:extLst>
              </p:cNvPr>
              <p:cNvSpPr txBox="1">
                <a:spLocks noChangeArrowheads="1"/>
              </p:cNvSpPr>
              <p:nvPr/>
            </p:nvSpPr>
            <p:spPr bwMode="auto">
              <a:xfrm>
                <a:off x="837035" y="2958375"/>
                <a:ext cx="2187421" cy="35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en-US" altLang="zh-CN" sz="2286" b="1">
                    <a:latin typeface="微软雅黑" panose="020B0503020204020204" pitchFamily="34" charset="-122"/>
                    <a:sym typeface="Arial" panose="020B0604020202020204" pitchFamily="34" charset="0"/>
                  </a:rPr>
                  <a:t>2050 </a:t>
                </a:r>
                <a:r>
                  <a:rPr lang="zh-CN" altLang="en-US" sz="2286" b="1">
                    <a:latin typeface="微软雅黑" panose="020B0503020204020204" pitchFamily="34" charset="-122"/>
                    <a:sym typeface="Arial" panose="020B0604020202020204" pitchFamily="34" charset="0"/>
                  </a:rPr>
                  <a:t>年</a:t>
                </a:r>
                <a:endParaRPr lang="en-US" altLang="zh-CN" sz="2286" b="1" dirty="0">
                  <a:latin typeface="微软雅黑" panose="020B0503020204020204" pitchFamily="34" charset="-122"/>
                  <a:sym typeface="Arial" panose="020B0604020202020204" pitchFamily="34" charset="0"/>
                </a:endParaRPr>
              </a:p>
            </p:txBody>
          </p:sp>
          <p:sp>
            <p:nvSpPr>
              <p:cNvPr id="48" name="TextBox 13">
                <a:extLst>
                  <a:ext uri="{FF2B5EF4-FFF2-40B4-BE49-F238E27FC236}">
                    <a16:creationId xmlns:a16="http://schemas.microsoft.com/office/drawing/2014/main" id="{C1A4B56C-C776-41FA-B7E4-A88157DD7E06}"/>
                  </a:ext>
                </a:extLst>
              </p:cNvPr>
              <p:cNvSpPr txBox="1">
                <a:spLocks noChangeArrowheads="1"/>
              </p:cNvSpPr>
              <p:nvPr/>
            </p:nvSpPr>
            <p:spPr bwMode="auto">
              <a:xfrm>
                <a:off x="169168" y="3374062"/>
                <a:ext cx="3523156" cy="31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lnSpc>
                    <a:spcPts val="2800"/>
                  </a:lnSpc>
                </a:pPr>
                <a:r>
                  <a:rPr lang="zh-CN" altLang="zh-CN">
                    <a:latin typeface="微软雅黑" panose="020B0503020204020204" pitchFamily="34" charset="-122"/>
                  </a:rPr>
                  <a:t>全面建成与社会主义现代化强国首都中心城区地位相适应、国际一流的应急避难场所体系，人均应急避难场所面积持续提升，服务保障能力和支撑水平全面加强。实现应急避难场所管理体系现代化，支撑</a:t>
                </a:r>
                <a:r>
                  <a:rPr lang="zh-CN" altLang="en-US">
                    <a:latin typeface="微软雅黑" panose="020B0503020204020204" pitchFamily="34" charset="-122"/>
                  </a:rPr>
                  <a:t>朝阳</a:t>
                </a:r>
                <a:r>
                  <a:rPr lang="zh-CN" altLang="zh-CN">
                    <a:latin typeface="微软雅黑" panose="020B0503020204020204" pitchFamily="34" charset="-122"/>
                  </a:rPr>
                  <a:t>区韧性城市建设，能够实现罕遇地震等灾害发生时城市的基本运转和自我修复功能，成为超大城区应急避难场所建设典范。</a:t>
                </a:r>
              </a:p>
            </p:txBody>
          </p:sp>
        </p:grpSp>
      </p:grpSp>
    </p:spTree>
    <p:extLst>
      <p:ext uri="{BB962C8B-B14F-4D97-AF65-F5344CB8AC3E}">
        <p14:creationId xmlns:p14="http://schemas.microsoft.com/office/powerpoint/2010/main" val="78351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136B4D71-E23F-40DB-B9A7-811E2D676038}"/>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0C0DF990-662C-409F-AB77-89D0B3139141}"/>
              </a:ext>
            </a:extLst>
          </p:cNvPr>
          <p:cNvSpPr/>
          <p:nvPr/>
        </p:nvSpPr>
        <p:spPr>
          <a:xfrm>
            <a:off x="284480" y="0"/>
            <a:ext cx="2834640"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06 </a:t>
            </a:r>
            <a:r>
              <a:rPr lang="zh-CN" altLang="en-US" sz="3600" b="1">
                <a:latin typeface="微软雅黑" panose="020B0503020204020204" pitchFamily="34" charset="-122"/>
                <a:ea typeface="微软雅黑" panose="020B0503020204020204" pitchFamily="34" charset="-122"/>
              </a:rPr>
              <a:t>保障体系</a:t>
            </a:r>
          </a:p>
        </p:txBody>
      </p:sp>
      <p:sp>
        <p:nvSpPr>
          <p:cNvPr id="8" name="文本框 7">
            <a:extLst>
              <a:ext uri="{FF2B5EF4-FFF2-40B4-BE49-F238E27FC236}">
                <a16:creationId xmlns:a16="http://schemas.microsoft.com/office/drawing/2014/main" id="{FA0057E3-98A8-4222-941A-3791A3605C1C}"/>
              </a:ext>
            </a:extLst>
          </p:cNvPr>
          <p:cNvSpPr txBox="1"/>
          <p:nvPr/>
        </p:nvSpPr>
        <p:spPr>
          <a:xfrm>
            <a:off x="284479" y="972074"/>
            <a:ext cx="5646745"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1. </a:t>
            </a:r>
            <a:r>
              <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应急避难场所分层级规划</a:t>
            </a:r>
          </a:p>
        </p:txBody>
      </p:sp>
      <p:grpSp>
        <p:nvGrpSpPr>
          <p:cNvPr id="11" name="组合 10">
            <a:extLst>
              <a:ext uri="{FF2B5EF4-FFF2-40B4-BE49-F238E27FC236}">
                <a16:creationId xmlns:a16="http://schemas.microsoft.com/office/drawing/2014/main" id="{C3DBEA71-3798-41E4-8FB2-EC8567EB8697}"/>
              </a:ext>
            </a:extLst>
          </p:cNvPr>
          <p:cNvGrpSpPr/>
          <p:nvPr/>
        </p:nvGrpSpPr>
        <p:grpSpPr>
          <a:xfrm>
            <a:off x="1037589" y="1423480"/>
            <a:ext cx="10116821" cy="1485920"/>
            <a:chOff x="795020" y="1423480"/>
            <a:chExt cx="10116821" cy="1485920"/>
          </a:xfrm>
        </p:grpSpPr>
        <p:sp>
          <p:nvSpPr>
            <p:cNvPr id="6" name="文本框 5">
              <a:extLst>
                <a:ext uri="{FF2B5EF4-FFF2-40B4-BE49-F238E27FC236}">
                  <a16:creationId xmlns:a16="http://schemas.microsoft.com/office/drawing/2014/main" id="{E134A113-6B30-42B3-9FCB-46B4472C77AC}"/>
                </a:ext>
              </a:extLst>
            </p:cNvPr>
            <p:cNvSpPr txBox="1"/>
            <p:nvPr/>
          </p:nvSpPr>
          <p:spPr>
            <a:xfrm>
              <a:off x="1063869" y="1423480"/>
              <a:ext cx="9847972" cy="1485920"/>
            </a:xfrm>
            <a:prstGeom prst="rect">
              <a:avLst/>
            </a:prstGeom>
            <a:noFill/>
          </p:spPr>
          <p:txBody>
            <a:bodyPr wrap="square">
              <a:spAutoFit/>
            </a:bodyPr>
            <a:lstStyle/>
            <a:p>
              <a:pPr algn="just">
                <a:lnSpc>
                  <a:spcPct val="130000"/>
                </a:lnSpc>
                <a:spcBef>
                  <a:spcPts val="1200"/>
                </a:spcBef>
              </a:pPr>
              <a:r>
                <a:rPr lang="zh-CN" altLang="zh-CN" sz="2400" b="1">
                  <a:latin typeface="微软雅黑" panose="020B0503020204020204" pitchFamily="34" charset="-122"/>
                  <a:ea typeface="微软雅黑" panose="020B0503020204020204" pitchFamily="34" charset="-122"/>
                </a:rPr>
                <a:t>按照应急避难场所功能级别、避难规模和开放时间，通过计划疏散与自主疏散相结合，搭建紧急避难场所、短期避难场所、长期避难场所三级人口避难的保障机制和疏散体系</a:t>
              </a:r>
              <a:r>
                <a:rPr lang="zh-CN" altLang="en-US" sz="2400" b="1">
                  <a:latin typeface="微软雅黑" panose="020B0503020204020204" pitchFamily="34" charset="-122"/>
                  <a:ea typeface="微软雅黑" panose="020B0503020204020204" pitchFamily="34" charset="-122"/>
                </a:rPr>
                <a:t>。</a:t>
              </a:r>
              <a:endParaRPr lang="zh-CN" altLang="zh-CN" sz="2400" b="1">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DFA9984D-B680-4970-A426-066DC030BBB8}"/>
                </a:ext>
              </a:extLst>
            </p:cNvPr>
            <p:cNvSpPr/>
            <p:nvPr/>
          </p:nvSpPr>
          <p:spPr>
            <a:xfrm>
              <a:off x="795020" y="1592580"/>
              <a:ext cx="175513" cy="12649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2" name="表格 12">
            <a:extLst>
              <a:ext uri="{FF2B5EF4-FFF2-40B4-BE49-F238E27FC236}">
                <a16:creationId xmlns:a16="http://schemas.microsoft.com/office/drawing/2014/main" id="{0BC3D974-D879-4C60-9F7A-A410519E7185}"/>
              </a:ext>
            </a:extLst>
          </p:cNvPr>
          <p:cNvGraphicFramePr>
            <a:graphicFrameLocks noGrp="1"/>
          </p:cNvGraphicFramePr>
          <p:nvPr>
            <p:extLst>
              <p:ext uri="{D42A27DB-BD31-4B8C-83A1-F6EECF244321}">
                <p14:modId xmlns:p14="http://schemas.microsoft.com/office/powerpoint/2010/main" val="1219280200"/>
              </p:ext>
            </p:extLst>
          </p:nvPr>
        </p:nvGraphicFramePr>
        <p:xfrm>
          <a:off x="2032000" y="5304896"/>
          <a:ext cx="8128000" cy="1188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59730075"/>
                    </a:ext>
                  </a:extLst>
                </a:gridCol>
                <a:gridCol w="2032000">
                  <a:extLst>
                    <a:ext uri="{9D8B030D-6E8A-4147-A177-3AD203B41FA5}">
                      <a16:colId xmlns:a16="http://schemas.microsoft.com/office/drawing/2014/main" val="296011661"/>
                    </a:ext>
                  </a:extLst>
                </a:gridCol>
                <a:gridCol w="2032000">
                  <a:extLst>
                    <a:ext uri="{9D8B030D-6E8A-4147-A177-3AD203B41FA5}">
                      <a16:colId xmlns:a16="http://schemas.microsoft.com/office/drawing/2014/main" val="1086576824"/>
                    </a:ext>
                  </a:extLst>
                </a:gridCol>
                <a:gridCol w="2032000">
                  <a:extLst>
                    <a:ext uri="{9D8B030D-6E8A-4147-A177-3AD203B41FA5}">
                      <a16:colId xmlns:a16="http://schemas.microsoft.com/office/drawing/2014/main" val="4243602898"/>
                    </a:ext>
                  </a:extLst>
                </a:gridCol>
              </a:tblGrid>
              <a:tr h="468000">
                <a:tc>
                  <a:txBody>
                    <a:bodyPr/>
                    <a:lstStyle/>
                    <a:p>
                      <a:pPr algn="ctr"/>
                      <a:r>
                        <a:rPr lang="zh-CN" altLang="en-US" b="1">
                          <a:solidFill>
                            <a:schemeClr val="tx1"/>
                          </a:solidFill>
                          <a:latin typeface="微软雅黑" panose="020B0503020204020204" pitchFamily="34" charset="-122"/>
                          <a:ea typeface="微软雅黑" panose="020B0503020204020204" pitchFamily="34" charset="-122"/>
                        </a:rPr>
                        <a:t>避难时长</a:t>
                      </a:r>
                    </a:p>
                  </a:txBody>
                  <a:tcPr anchor="ctr">
                    <a:solidFill>
                      <a:srgbClr val="E4D4CD"/>
                    </a:solidFill>
                  </a:tcPr>
                </a:tc>
                <a:tc>
                  <a:txBody>
                    <a:bodyPr/>
                    <a:lstStyle/>
                    <a:p>
                      <a:pPr algn="ctr"/>
                      <a:r>
                        <a:rPr lang="en-US" altLang="zh-CN" b="1">
                          <a:solidFill>
                            <a:schemeClr val="tx1"/>
                          </a:solidFill>
                          <a:latin typeface="微软雅黑" panose="020B0503020204020204" pitchFamily="34" charset="-122"/>
                          <a:ea typeface="微软雅黑" panose="020B0503020204020204" pitchFamily="34" charset="-122"/>
                        </a:rPr>
                        <a:t>1</a:t>
                      </a:r>
                      <a:r>
                        <a:rPr lang="zh-CN" altLang="en-US" b="1">
                          <a:solidFill>
                            <a:schemeClr val="tx1"/>
                          </a:solidFill>
                          <a:latin typeface="微软雅黑" panose="020B0503020204020204" pitchFamily="34" charset="-122"/>
                          <a:ea typeface="微软雅黑" panose="020B0503020204020204" pitchFamily="34" charset="-122"/>
                        </a:rPr>
                        <a:t>天</a:t>
                      </a:r>
                    </a:p>
                  </a:txBody>
                  <a:tcPr anchor="ctr">
                    <a:solidFill>
                      <a:srgbClr val="E4D4CD"/>
                    </a:solidFill>
                  </a:tcPr>
                </a:tc>
                <a:tc>
                  <a:txBody>
                    <a:bodyPr/>
                    <a:lstStyle/>
                    <a:p>
                      <a:pPr algn="ctr"/>
                      <a:r>
                        <a:rPr lang="en-US" altLang="zh-CN" b="1">
                          <a:solidFill>
                            <a:schemeClr val="tx1"/>
                          </a:solidFill>
                          <a:latin typeface="微软雅黑" panose="020B0503020204020204" pitchFamily="34" charset="-122"/>
                          <a:ea typeface="微软雅黑" panose="020B0503020204020204" pitchFamily="34" charset="-122"/>
                        </a:rPr>
                        <a:t>2~15</a:t>
                      </a:r>
                      <a:r>
                        <a:rPr lang="zh-CN" altLang="en-US" b="1">
                          <a:solidFill>
                            <a:schemeClr val="tx1"/>
                          </a:solidFill>
                          <a:latin typeface="微软雅黑" panose="020B0503020204020204" pitchFamily="34" charset="-122"/>
                          <a:ea typeface="微软雅黑" panose="020B0503020204020204" pitchFamily="34" charset="-122"/>
                        </a:rPr>
                        <a:t>天</a:t>
                      </a:r>
                    </a:p>
                  </a:txBody>
                  <a:tcPr anchor="ctr">
                    <a:solidFill>
                      <a:srgbClr val="E4D4CD"/>
                    </a:solidFill>
                  </a:tcPr>
                </a:tc>
                <a:tc>
                  <a:txBody>
                    <a:bodyPr/>
                    <a:lstStyle/>
                    <a:p>
                      <a:pPr algn="ctr"/>
                      <a:r>
                        <a:rPr lang="zh-CN" altLang="en-US" b="1">
                          <a:solidFill>
                            <a:schemeClr val="tx1"/>
                          </a:solidFill>
                          <a:latin typeface="微软雅黑" panose="020B0503020204020204" pitchFamily="34" charset="-122"/>
                          <a:ea typeface="微软雅黑" panose="020B0503020204020204" pitchFamily="34" charset="-122"/>
                        </a:rPr>
                        <a:t>≥</a:t>
                      </a:r>
                      <a:r>
                        <a:rPr lang="en-US" altLang="zh-CN" b="1">
                          <a:solidFill>
                            <a:schemeClr val="tx1"/>
                          </a:solidFill>
                          <a:latin typeface="微软雅黑" panose="020B0503020204020204" pitchFamily="34" charset="-122"/>
                          <a:ea typeface="微软雅黑" panose="020B0503020204020204" pitchFamily="34" charset="-122"/>
                        </a:rPr>
                        <a:t>15</a:t>
                      </a:r>
                      <a:r>
                        <a:rPr lang="zh-CN" altLang="en-US" b="1">
                          <a:solidFill>
                            <a:schemeClr val="tx1"/>
                          </a:solidFill>
                          <a:latin typeface="微软雅黑" panose="020B0503020204020204" pitchFamily="34" charset="-122"/>
                          <a:ea typeface="微软雅黑" panose="020B0503020204020204" pitchFamily="34" charset="-122"/>
                        </a:rPr>
                        <a:t>天</a:t>
                      </a:r>
                    </a:p>
                  </a:txBody>
                  <a:tcPr anchor="ctr">
                    <a:solidFill>
                      <a:srgbClr val="E4D4CD"/>
                    </a:solidFill>
                  </a:tcPr>
                </a:tc>
                <a:extLst>
                  <a:ext uri="{0D108BD9-81ED-4DB2-BD59-A6C34878D82A}">
                    <a16:rowId xmlns:a16="http://schemas.microsoft.com/office/drawing/2014/main" val="115359544"/>
                  </a:ext>
                </a:extLst>
              </a:tr>
              <a:tr h="720000">
                <a:tc>
                  <a:txBody>
                    <a:bodyPr/>
                    <a:lstStyle/>
                    <a:p>
                      <a:pPr algn="ctr"/>
                      <a:r>
                        <a:rPr lang="zh-CN" altLang="en-US" b="1">
                          <a:solidFill>
                            <a:schemeClr val="tx1"/>
                          </a:solidFill>
                          <a:latin typeface="微软雅黑" panose="020B0503020204020204" pitchFamily="34" charset="-122"/>
                          <a:ea typeface="微软雅黑" panose="020B0503020204020204" pitchFamily="34" charset="-122"/>
                        </a:rPr>
                        <a:t>避难距离</a:t>
                      </a:r>
                    </a:p>
                  </a:txBody>
                  <a:tcPr anchor="ctr">
                    <a:solidFill>
                      <a:srgbClr val="E4D4CD"/>
                    </a:solidFill>
                  </a:tcPr>
                </a:tc>
                <a:tc>
                  <a:txBody>
                    <a:bodyPr/>
                    <a:lstStyle/>
                    <a:p>
                      <a:pPr algn="ctr"/>
                      <a:r>
                        <a:rPr lang="zh-CN" altLang="en-US" b="1">
                          <a:solidFill>
                            <a:schemeClr val="tx1"/>
                          </a:solidFill>
                          <a:latin typeface="微软雅黑" panose="020B0503020204020204" pitchFamily="34" charset="-122"/>
                          <a:ea typeface="微软雅黑" panose="020B0503020204020204" pitchFamily="34" charset="-122"/>
                        </a:rPr>
                        <a:t>≤</a:t>
                      </a:r>
                      <a:r>
                        <a:rPr lang="en-US" altLang="zh-CN" b="1">
                          <a:solidFill>
                            <a:schemeClr val="tx1"/>
                          </a:solidFill>
                          <a:latin typeface="微软雅黑" panose="020B0503020204020204" pitchFamily="34" charset="-122"/>
                          <a:ea typeface="微软雅黑" panose="020B0503020204020204" pitchFamily="34" charset="-122"/>
                        </a:rPr>
                        <a:t>10min </a:t>
                      </a:r>
                    </a:p>
                    <a:p>
                      <a:pPr algn="ctr"/>
                      <a:r>
                        <a:rPr lang="en-US" altLang="zh-CN" b="1">
                          <a:solidFill>
                            <a:schemeClr val="tx1"/>
                          </a:solidFill>
                          <a:latin typeface="微软雅黑" panose="020B0503020204020204" pitchFamily="34" charset="-122"/>
                          <a:ea typeface="微软雅黑" panose="020B0503020204020204" pitchFamily="34" charset="-122"/>
                        </a:rPr>
                        <a:t>500m</a:t>
                      </a:r>
                      <a:endParaRPr lang="zh-CN" altLang="en-US" b="1">
                        <a:solidFill>
                          <a:schemeClr val="tx1"/>
                        </a:solidFill>
                        <a:latin typeface="微软雅黑" panose="020B0503020204020204" pitchFamily="34" charset="-122"/>
                        <a:ea typeface="微软雅黑" panose="020B0503020204020204" pitchFamily="34" charset="-122"/>
                      </a:endParaRPr>
                    </a:p>
                  </a:txBody>
                  <a:tcPr anchor="ctr">
                    <a:solidFill>
                      <a:srgbClr val="E4D4CD"/>
                    </a:solidFill>
                  </a:tcPr>
                </a:tc>
                <a:tc>
                  <a:txBody>
                    <a:bodyPr/>
                    <a:lstStyle/>
                    <a:p>
                      <a:pPr algn="ctr"/>
                      <a:r>
                        <a:rPr lang="en-US" altLang="zh-CN" b="1">
                          <a:solidFill>
                            <a:schemeClr val="tx1"/>
                          </a:solidFill>
                          <a:latin typeface="微软雅黑" panose="020B0503020204020204" pitchFamily="34" charset="-122"/>
                          <a:ea typeface="微软雅黑" panose="020B0503020204020204" pitchFamily="34" charset="-122"/>
                        </a:rPr>
                        <a:t>15~20min</a:t>
                      </a:r>
                    </a:p>
                    <a:p>
                      <a:pPr algn="ctr"/>
                      <a:r>
                        <a:rPr lang="en-US" altLang="zh-CN" b="1">
                          <a:solidFill>
                            <a:schemeClr val="tx1"/>
                          </a:solidFill>
                          <a:latin typeface="微软雅黑" panose="020B0503020204020204" pitchFamily="34" charset="-122"/>
                          <a:ea typeface="微软雅黑" panose="020B0503020204020204" pitchFamily="34" charset="-122"/>
                        </a:rPr>
                        <a:t>1500m</a:t>
                      </a:r>
                      <a:endParaRPr lang="zh-CN" altLang="en-US" b="1">
                        <a:solidFill>
                          <a:schemeClr val="tx1"/>
                        </a:solidFill>
                        <a:latin typeface="微软雅黑" panose="020B0503020204020204" pitchFamily="34" charset="-122"/>
                        <a:ea typeface="微软雅黑" panose="020B0503020204020204" pitchFamily="34" charset="-122"/>
                      </a:endParaRPr>
                    </a:p>
                  </a:txBody>
                  <a:tcPr anchor="ctr">
                    <a:solidFill>
                      <a:srgbClr val="E4D4CD"/>
                    </a:solidFill>
                  </a:tcPr>
                </a:tc>
                <a:tc>
                  <a:txBody>
                    <a:bodyPr/>
                    <a:lstStyle/>
                    <a:p>
                      <a:pPr algn="ctr"/>
                      <a:r>
                        <a:rPr lang="en-US" altLang="zh-CN" b="1">
                          <a:solidFill>
                            <a:schemeClr val="tx1"/>
                          </a:solidFill>
                          <a:latin typeface="微软雅黑" panose="020B0503020204020204" pitchFamily="34" charset="-122"/>
                          <a:ea typeface="微软雅黑" panose="020B0503020204020204" pitchFamily="34" charset="-122"/>
                        </a:rPr>
                        <a:t>—</a:t>
                      </a:r>
                    </a:p>
                    <a:p>
                      <a:pPr algn="ctr"/>
                      <a:r>
                        <a:rPr lang="en-US" altLang="zh-CN" b="1">
                          <a:solidFill>
                            <a:schemeClr val="tx1"/>
                          </a:solidFill>
                          <a:latin typeface="微软雅黑" panose="020B0503020204020204" pitchFamily="34" charset="-122"/>
                          <a:ea typeface="微软雅黑" panose="020B0503020204020204" pitchFamily="34" charset="-122"/>
                        </a:rPr>
                        <a:t>—</a:t>
                      </a:r>
                      <a:endParaRPr lang="zh-CN" altLang="en-US" b="1">
                        <a:solidFill>
                          <a:schemeClr val="tx1"/>
                        </a:solidFill>
                        <a:latin typeface="微软雅黑" panose="020B0503020204020204" pitchFamily="34" charset="-122"/>
                        <a:ea typeface="微软雅黑" panose="020B0503020204020204" pitchFamily="34" charset="-122"/>
                      </a:endParaRPr>
                    </a:p>
                  </a:txBody>
                  <a:tcPr anchor="ctr">
                    <a:solidFill>
                      <a:srgbClr val="E4D4CD"/>
                    </a:solidFill>
                  </a:tcPr>
                </a:tc>
                <a:extLst>
                  <a:ext uri="{0D108BD9-81ED-4DB2-BD59-A6C34878D82A}">
                    <a16:rowId xmlns:a16="http://schemas.microsoft.com/office/drawing/2014/main" val="367228277"/>
                  </a:ext>
                </a:extLst>
              </a:tr>
            </a:tbl>
          </a:graphicData>
        </a:graphic>
      </p:graphicFrame>
      <p:pic>
        <p:nvPicPr>
          <p:cNvPr id="14" name="图片 13">
            <a:extLst>
              <a:ext uri="{FF2B5EF4-FFF2-40B4-BE49-F238E27FC236}">
                <a16:creationId xmlns:a16="http://schemas.microsoft.com/office/drawing/2014/main" id="{0F730CF8-00F6-4D29-AC7A-AB1913E1C81B}"/>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69258" y="3164229"/>
            <a:ext cx="975445" cy="975445"/>
          </a:xfrm>
          <a:prstGeom prst="rect">
            <a:avLst/>
          </a:prstGeom>
        </p:spPr>
      </p:pic>
      <p:pic>
        <p:nvPicPr>
          <p:cNvPr id="16" name="图片 15">
            <a:extLst>
              <a:ext uri="{FF2B5EF4-FFF2-40B4-BE49-F238E27FC236}">
                <a16:creationId xmlns:a16="http://schemas.microsoft.com/office/drawing/2014/main" id="{2E21441A-9C42-449B-A243-A69A86DF64FA}"/>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643597" y="3164229"/>
            <a:ext cx="975445" cy="975445"/>
          </a:xfrm>
          <a:prstGeom prst="rect">
            <a:avLst/>
          </a:prstGeom>
        </p:spPr>
      </p:pic>
      <p:pic>
        <p:nvPicPr>
          <p:cNvPr id="18" name="图片 17">
            <a:extLst>
              <a:ext uri="{FF2B5EF4-FFF2-40B4-BE49-F238E27FC236}">
                <a16:creationId xmlns:a16="http://schemas.microsoft.com/office/drawing/2014/main" id="{D2A3291A-1846-4809-AA6E-440BEBFE27F5}"/>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675597" y="3164229"/>
            <a:ext cx="975445" cy="975445"/>
          </a:xfrm>
          <a:prstGeom prst="ellipse">
            <a:avLst/>
          </a:prstGeom>
          <a:solidFill>
            <a:srgbClr val="843E2D"/>
          </a:solidFill>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TextBox 13">
            <a:extLst>
              <a:ext uri="{FF2B5EF4-FFF2-40B4-BE49-F238E27FC236}">
                <a16:creationId xmlns:a16="http://schemas.microsoft.com/office/drawing/2014/main" id="{6DF9BEC7-ACF2-42A9-BA58-F0447721F8DB}"/>
              </a:ext>
            </a:extLst>
          </p:cNvPr>
          <p:cNvSpPr txBox="1">
            <a:spLocks noChangeArrowheads="1"/>
          </p:cNvSpPr>
          <p:nvPr/>
        </p:nvSpPr>
        <p:spPr bwMode="auto">
          <a:xfrm>
            <a:off x="3883536" y="4314215"/>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zh-CN" altLang="en-US" sz="2286" b="1">
                <a:solidFill>
                  <a:srgbClr val="843E2D"/>
                </a:solidFill>
                <a:latin typeface="微软雅黑" panose="020B0503020204020204" pitchFamily="34" charset="-122"/>
                <a:sym typeface="Arial" panose="020B0604020202020204" pitchFamily="34" charset="0"/>
              </a:rPr>
              <a:t>紧急</a:t>
            </a:r>
            <a:endParaRPr lang="en-US" altLang="zh-CN" sz="2286" b="1">
              <a:solidFill>
                <a:srgbClr val="843E2D"/>
              </a:solidFill>
              <a:latin typeface="微软雅黑" panose="020B0503020204020204" pitchFamily="34" charset="-122"/>
              <a:sym typeface="Arial" panose="020B0604020202020204" pitchFamily="34" charset="0"/>
            </a:endParaRPr>
          </a:p>
          <a:p>
            <a:pPr algn="ctr" eaLnBrk="1" hangingPunct="1">
              <a:spcBef>
                <a:spcPct val="20000"/>
              </a:spcBef>
              <a:buFont typeface="Arial" panose="020B0604020202020204" pitchFamily="34" charset="0"/>
              <a:buNone/>
            </a:pPr>
            <a:r>
              <a:rPr lang="zh-CN" altLang="en-US" sz="2286" b="1">
                <a:solidFill>
                  <a:srgbClr val="843E2D"/>
                </a:solidFill>
                <a:latin typeface="微软雅黑" panose="020B0503020204020204" pitchFamily="34" charset="-122"/>
                <a:sym typeface="Arial" panose="020B0604020202020204" pitchFamily="34" charset="0"/>
              </a:rPr>
              <a:t>避难场所</a:t>
            </a:r>
            <a:endParaRPr lang="en-US" altLang="zh-CN" sz="2286" b="1" dirty="0">
              <a:solidFill>
                <a:srgbClr val="843E2D"/>
              </a:solidFill>
              <a:latin typeface="微软雅黑" panose="020B0503020204020204" pitchFamily="34" charset="-122"/>
              <a:sym typeface="Arial" panose="020B0604020202020204" pitchFamily="34" charset="0"/>
            </a:endParaRPr>
          </a:p>
        </p:txBody>
      </p:sp>
      <p:sp>
        <p:nvSpPr>
          <p:cNvPr id="20" name="TextBox 13">
            <a:extLst>
              <a:ext uri="{FF2B5EF4-FFF2-40B4-BE49-F238E27FC236}">
                <a16:creationId xmlns:a16="http://schemas.microsoft.com/office/drawing/2014/main" id="{CE1EF78F-3E77-40E5-931B-E62F0FCD43C4}"/>
              </a:ext>
            </a:extLst>
          </p:cNvPr>
          <p:cNvSpPr txBox="1">
            <a:spLocks noChangeArrowheads="1"/>
          </p:cNvSpPr>
          <p:nvPr/>
        </p:nvSpPr>
        <p:spPr bwMode="auto">
          <a:xfrm>
            <a:off x="5957875" y="4314215"/>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zh-CN" altLang="en-US" sz="2286" b="1">
                <a:solidFill>
                  <a:srgbClr val="843E2D"/>
                </a:solidFill>
                <a:latin typeface="微软雅黑" panose="020B0503020204020204" pitchFamily="34" charset="-122"/>
                <a:sym typeface="Arial" panose="020B0604020202020204" pitchFamily="34" charset="0"/>
              </a:rPr>
              <a:t>短期</a:t>
            </a:r>
            <a:endParaRPr lang="en-US" altLang="zh-CN" sz="2286" b="1">
              <a:solidFill>
                <a:srgbClr val="843E2D"/>
              </a:solidFill>
              <a:latin typeface="微软雅黑" panose="020B0503020204020204" pitchFamily="34" charset="-122"/>
              <a:sym typeface="Arial" panose="020B0604020202020204" pitchFamily="34" charset="0"/>
            </a:endParaRPr>
          </a:p>
          <a:p>
            <a:pPr algn="ctr" eaLnBrk="1" hangingPunct="1">
              <a:spcBef>
                <a:spcPct val="20000"/>
              </a:spcBef>
              <a:buFont typeface="Arial" panose="020B0604020202020204" pitchFamily="34" charset="0"/>
              <a:buNone/>
            </a:pPr>
            <a:r>
              <a:rPr lang="zh-CN" altLang="en-US" sz="2286" b="1">
                <a:solidFill>
                  <a:srgbClr val="843E2D"/>
                </a:solidFill>
                <a:latin typeface="微软雅黑" panose="020B0503020204020204" pitchFamily="34" charset="-122"/>
                <a:sym typeface="Arial" panose="020B0604020202020204" pitchFamily="34" charset="0"/>
              </a:rPr>
              <a:t>避难场所</a:t>
            </a:r>
            <a:endParaRPr lang="en-US" altLang="zh-CN" sz="2286" b="1" dirty="0">
              <a:solidFill>
                <a:srgbClr val="843E2D"/>
              </a:solidFill>
              <a:latin typeface="微软雅黑" panose="020B0503020204020204" pitchFamily="34" charset="-122"/>
              <a:sym typeface="Arial" panose="020B0604020202020204" pitchFamily="34" charset="0"/>
            </a:endParaRPr>
          </a:p>
        </p:txBody>
      </p:sp>
      <p:sp>
        <p:nvSpPr>
          <p:cNvPr id="22" name="TextBox 13">
            <a:extLst>
              <a:ext uri="{FF2B5EF4-FFF2-40B4-BE49-F238E27FC236}">
                <a16:creationId xmlns:a16="http://schemas.microsoft.com/office/drawing/2014/main" id="{F733189F-4656-4C93-9B18-DFA75429E18C}"/>
              </a:ext>
            </a:extLst>
          </p:cNvPr>
          <p:cNvSpPr txBox="1">
            <a:spLocks noChangeArrowheads="1"/>
          </p:cNvSpPr>
          <p:nvPr/>
        </p:nvSpPr>
        <p:spPr bwMode="auto">
          <a:xfrm>
            <a:off x="7989875" y="4314215"/>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zh-CN" altLang="en-US" sz="2286" b="1">
                <a:solidFill>
                  <a:srgbClr val="843E2D"/>
                </a:solidFill>
                <a:latin typeface="微软雅黑" panose="020B0503020204020204" pitchFamily="34" charset="-122"/>
                <a:sym typeface="Arial" panose="020B0604020202020204" pitchFamily="34" charset="0"/>
              </a:rPr>
              <a:t>长期</a:t>
            </a:r>
            <a:endParaRPr lang="en-US" altLang="zh-CN" sz="2286" b="1">
              <a:solidFill>
                <a:srgbClr val="843E2D"/>
              </a:solidFill>
              <a:latin typeface="微软雅黑" panose="020B0503020204020204" pitchFamily="34" charset="-122"/>
              <a:sym typeface="Arial" panose="020B0604020202020204" pitchFamily="34" charset="0"/>
            </a:endParaRPr>
          </a:p>
          <a:p>
            <a:pPr algn="ctr" eaLnBrk="1" hangingPunct="1">
              <a:spcBef>
                <a:spcPct val="20000"/>
              </a:spcBef>
              <a:buFont typeface="Arial" panose="020B0604020202020204" pitchFamily="34" charset="0"/>
              <a:buNone/>
            </a:pPr>
            <a:r>
              <a:rPr lang="zh-CN" altLang="en-US" sz="2286" b="1">
                <a:solidFill>
                  <a:srgbClr val="843E2D"/>
                </a:solidFill>
                <a:latin typeface="微软雅黑" panose="020B0503020204020204" pitchFamily="34" charset="-122"/>
                <a:sym typeface="Arial" panose="020B0604020202020204" pitchFamily="34" charset="0"/>
              </a:rPr>
              <a:t>避难场所</a:t>
            </a:r>
            <a:endParaRPr lang="en-US" altLang="zh-CN" sz="2286" b="1" dirty="0">
              <a:solidFill>
                <a:srgbClr val="843E2D"/>
              </a:solidFill>
              <a:latin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58200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883EAFA0-B6A3-4C5C-9468-D55122C26427}"/>
              </a:ext>
            </a:extLst>
          </p:cNvPr>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490F8057-0402-4EFE-8811-C4D66CF96A77}"/>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866691" y="2731812"/>
            <a:ext cx="975445" cy="975445"/>
          </a:xfrm>
          <a:prstGeom prst="rect">
            <a:avLst/>
          </a:prstGeom>
        </p:spPr>
      </p:pic>
      <p:sp>
        <p:nvSpPr>
          <p:cNvPr id="4" name="矩形 3">
            <a:extLst>
              <a:ext uri="{FF2B5EF4-FFF2-40B4-BE49-F238E27FC236}">
                <a16:creationId xmlns:a16="http://schemas.microsoft.com/office/drawing/2014/main" id="{0C0DF990-662C-409F-AB77-89D0B3139141}"/>
              </a:ext>
            </a:extLst>
          </p:cNvPr>
          <p:cNvSpPr/>
          <p:nvPr/>
        </p:nvSpPr>
        <p:spPr>
          <a:xfrm>
            <a:off x="284480" y="0"/>
            <a:ext cx="2834640"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06 </a:t>
            </a:r>
            <a:r>
              <a:rPr lang="zh-CN" altLang="en-US" sz="3600" b="1">
                <a:latin typeface="微软雅黑" panose="020B0503020204020204" pitchFamily="34" charset="-122"/>
                <a:ea typeface="微软雅黑" panose="020B0503020204020204" pitchFamily="34" charset="-122"/>
              </a:rPr>
              <a:t>保障体系</a:t>
            </a:r>
          </a:p>
        </p:txBody>
      </p:sp>
      <p:sp>
        <p:nvSpPr>
          <p:cNvPr id="8" name="文本框 7">
            <a:extLst>
              <a:ext uri="{FF2B5EF4-FFF2-40B4-BE49-F238E27FC236}">
                <a16:creationId xmlns:a16="http://schemas.microsoft.com/office/drawing/2014/main" id="{FA0057E3-98A8-4222-941A-3791A3605C1C}"/>
              </a:ext>
            </a:extLst>
          </p:cNvPr>
          <p:cNvSpPr txBox="1"/>
          <p:nvPr/>
        </p:nvSpPr>
        <p:spPr>
          <a:xfrm>
            <a:off x="284479" y="972074"/>
            <a:ext cx="5646745"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应急避难场所分</a:t>
            </a:r>
            <a:r>
              <a:rPr lang="zh-CN" altLang="en-US"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类型建设</a:t>
            </a:r>
            <a:endPar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1" name="组合 10">
            <a:extLst>
              <a:ext uri="{FF2B5EF4-FFF2-40B4-BE49-F238E27FC236}">
                <a16:creationId xmlns:a16="http://schemas.microsoft.com/office/drawing/2014/main" id="{C3DBEA71-3798-41E4-8FB2-EC8567EB8697}"/>
              </a:ext>
            </a:extLst>
          </p:cNvPr>
          <p:cNvGrpSpPr/>
          <p:nvPr/>
        </p:nvGrpSpPr>
        <p:grpSpPr>
          <a:xfrm>
            <a:off x="1037589" y="1423480"/>
            <a:ext cx="10116821" cy="1005788"/>
            <a:chOff x="795020" y="1423480"/>
            <a:chExt cx="10116821" cy="1005788"/>
          </a:xfrm>
        </p:grpSpPr>
        <p:sp>
          <p:nvSpPr>
            <p:cNvPr id="6" name="文本框 5">
              <a:extLst>
                <a:ext uri="{FF2B5EF4-FFF2-40B4-BE49-F238E27FC236}">
                  <a16:creationId xmlns:a16="http://schemas.microsoft.com/office/drawing/2014/main" id="{E134A113-6B30-42B3-9FCB-46B4472C77AC}"/>
                </a:ext>
              </a:extLst>
            </p:cNvPr>
            <p:cNvSpPr txBox="1"/>
            <p:nvPr/>
          </p:nvSpPr>
          <p:spPr>
            <a:xfrm>
              <a:off x="1063869" y="1423480"/>
              <a:ext cx="9847972" cy="1005788"/>
            </a:xfrm>
            <a:prstGeom prst="rect">
              <a:avLst/>
            </a:prstGeom>
            <a:noFill/>
          </p:spPr>
          <p:txBody>
            <a:bodyPr wrap="square">
              <a:spAutoFit/>
            </a:bodyPr>
            <a:lstStyle/>
            <a:p>
              <a:pPr algn="just">
                <a:lnSpc>
                  <a:spcPct val="130000"/>
                </a:lnSpc>
                <a:spcBef>
                  <a:spcPts val="1200"/>
                </a:spcBef>
              </a:pPr>
              <a:r>
                <a:rPr lang="zh-CN" altLang="en-US" sz="2400" b="1">
                  <a:latin typeface="微软雅黑" panose="020B0503020204020204" pitchFamily="34" charset="-122"/>
                  <a:ea typeface="微软雅黑" panose="020B0503020204020204" pitchFamily="34" charset="-122"/>
                </a:rPr>
                <a:t>结合自然灾害、事故灾难、公共卫生事件、社会安全事件等不同类型灾害的风险特征，构建综合性、专业性、特定性三种应急避难场所类型。</a:t>
              </a:r>
              <a:endParaRPr lang="zh-CN" altLang="zh-CN" sz="2400" b="1">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DFA9984D-B680-4970-A426-066DC030BBB8}"/>
                </a:ext>
              </a:extLst>
            </p:cNvPr>
            <p:cNvSpPr/>
            <p:nvPr/>
          </p:nvSpPr>
          <p:spPr>
            <a:xfrm>
              <a:off x="795020" y="1592580"/>
              <a:ext cx="175513" cy="74930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2" name="表格 12">
            <a:extLst>
              <a:ext uri="{FF2B5EF4-FFF2-40B4-BE49-F238E27FC236}">
                <a16:creationId xmlns:a16="http://schemas.microsoft.com/office/drawing/2014/main" id="{0BC3D974-D879-4C60-9F7A-A410519E7185}"/>
              </a:ext>
            </a:extLst>
          </p:cNvPr>
          <p:cNvGraphicFramePr>
            <a:graphicFrameLocks noGrp="1"/>
          </p:cNvGraphicFramePr>
          <p:nvPr>
            <p:extLst>
              <p:ext uri="{D42A27DB-BD31-4B8C-83A1-F6EECF244321}">
                <p14:modId xmlns:p14="http://schemas.microsoft.com/office/powerpoint/2010/main" val="4099532912"/>
              </p:ext>
            </p:extLst>
          </p:nvPr>
        </p:nvGraphicFramePr>
        <p:xfrm>
          <a:off x="1037589" y="4876633"/>
          <a:ext cx="9592000" cy="148317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59730075"/>
                    </a:ext>
                  </a:extLst>
                </a:gridCol>
                <a:gridCol w="2520000">
                  <a:extLst>
                    <a:ext uri="{9D8B030D-6E8A-4147-A177-3AD203B41FA5}">
                      <a16:colId xmlns:a16="http://schemas.microsoft.com/office/drawing/2014/main" val="296011661"/>
                    </a:ext>
                  </a:extLst>
                </a:gridCol>
                <a:gridCol w="2520000">
                  <a:extLst>
                    <a:ext uri="{9D8B030D-6E8A-4147-A177-3AD203B41FA5}">
                      <a16:colId xmlns:a16="http://schemas.microsoft.com/office/drawing/2014/main" val="1086576824"/>
                    </a:ext>
                  </a:extLst>
                </a:gridCol>
                <a:gridCol w="2520000">
                  <a:extLst>
                    <a:ext uri="{9D8B030D-6E8A-4147-A177-3AD203B41FA5}">
                      <a16:colId xmlns:a16="http://schemas.microsoft.com/office/drawing/2014/main" val="4243602898"/>
                    </a:ext>
                  </a:extLst>
                </a:gridCol>
              </a:tblGrid>
              <a:tr h="468000">
                <a:tc>
                  <a:txBody>
                    <a:bodyPr/>
                    <a:lstStyle/>
                    <a:p>
                      <a:pPr algn="ctr"/>
                      <a:r>
                        <a:rPr lang="zh-CN" altLang="en-US" b="1">
                          <a:solidFill>
                            <a:schemeClr val="tx1"/>
                          </a:solidFill>
                          <a:latin typeface="微软雅黑" panose="020B0503020204020204" pitchFamily="34" charset="-122"/>
                          <a:ea typeface="微软雅黑" panose="020B0503020204020204" pitchFamily="34" charset="-122"/>
                        </a:rPr>
                        <a:t>主要特征</a:t>
                      </a:r>
                    </a:p>
                  </a:txBody>
                  <a:tcPr anchor="ctr">
                    <a:solidFill>
                      <a:srgbClr val="D2B6AB"/>
                    </a:solidFill>
                  </a:tcP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zh-CN" altLang="en-US" b="1">
                          <a:solidFill>
                            <a:schemeClr val="tx1"/>
                          </a:solidFill>
                          <a:latin typeface="微软雅黑" panose="020B0503020204020204" pitchFamily="34" charset="-122"/>
                          <a:ea typeface="微软雅黑" panose="020B0503020204020204" pitchFamily="34" charset="-122"/>
                        </a:rPr>
                        <a:t>以应对地震为主导，统筹应对危化品事故、火灾、矿山事故、恐怖袭击事件等灾害事故。</a:t>
                      </a:r>
                    </a:p>
                  </a:txBody>
                  <a:tcPr anchor="ctr">
                    <a:solidFill>
                      <a:srgbClr val="D2B6AB"/>
                    </a:solidFill>
                  </a:tcPr>
                </a:tc>
                <a:tc>
                  <a:txBody>
                    <a:bodyPr/>
                    <a:lstStyle/>
                    <a:p>
                      <a:pPr algn="just">
                        <a:lnSpc>
                          <a:spcPct val="130000"/>
                        </a:lnSpc>
                      </a:pPr>
                      <a:r>
                        <a:rPr lang="zh-CN" altLang="en-US" b="1">
                          <a:solidFill>
                            <a:schemeClr val="tx1"/>
                          </a:solidFill>
                          <a:latin typeface="微软雅黑" panose="020B0503020204020204" pitchFamily="34" charset="-122"/>
                          <a:ea typeface="微软雅黑" panose="020B0503020204020204" pitchFamily="34" charset="-122"/>
                        </a:rPr>
                        <a:t>包括防洪、极端天气、突发地质灾害、森林火灾、重大传染病疫情等专业性应急避难场所。</a:t>
                      </a:r>
                    </a:p>
                  </a:txBody>
                  <a:tcPr anchor="ctr">
                    <a:solidFill>
                      <a:srgbClr val="D2B6AB"/>
                    </a:solidFill>
                  </a:tcPr>
                </a:tc>
                <a:tc>
                  <a:txBody>
                    <a:bodyPr/>
                    <a:lstStyle/>
                    <a:p>
                      <a:pPr algn="just">
                        <a:lnSpc>
                          <a:spcPct val="130000"/>
                        </a:lnSpc>
                      </a:pPr>
                      <a:r>
                        <a:rPr lang="zh-CN" altLang="en-US" b="1">
                          <a:solidFill>
                            <a:schemeClr val="tx1"/>
                          </a:solidFill>
                          <a:latin typeface="微软雅黑" panose="020B0503020204020204" pitchFamily="34" charset="-122"/>
                          <a:ea typeface="微软雅黑" panose="020B0503020204020204" pitchFamily="34" charset="-122"/>
                        </a:rPr>
                        <a:t>是为老年人、婴幼儿、孕妇、残障人士和伤病人员等群体提供特定服务的应急避难场所。</a:t>
                      </a:r>
                    </a:p>
                  </a:txBody>
                  <a:tcPr anchor="ctr">
                    <a:solidFill>
                      <a:srgbClr val="D2B6AB"/>
                    </a:solidFill>
                  </a:tcPr>
                </a:tc>
                <a:extLst>
                  <a:ext uri="{0D108BD9-81ED-4DB2-BD59-A6C34878D82A}">
                    <a16:rowId xmlns:a16="http://schemas.microsoft.com/office/drawing/2014/main" val="115359544"/>
                  </a:ext>
                </a:extLst>
              </a:tr>
            </a:tbl>
          </a:graphicData>
        </a:graphic>
      </p:graphicFrame>
      <p:sp>
        <p:nvSpPr>
          <p:cNvPr id="19" name="TextBox 13">
            <a:extLst>
              <a:ext uri="{FF2B5EF4-FFF2-40B4-BE49-F238E27FC236}">
                <a16:creationId xmlns:a16="http://schemas.microsoft.com/office/drawing/2014/main" id="{6DF9BEC7-ACF2-42A9-BA58-F0447721F8DB}"/>
              </a:ext>
            </a:extLst>
          </p:cNvPr>
          <p:cNvSpPr txBox="1">
            <a:spLocks noChangeArrowheads="1"/>
          </p:cNvSpPr>
          <p:nvPr/>
        </p:nvSpPr>
        <p:spPr bwMode="auto">
          <a:xfrm>
            <a:off x="3180969" y="3885952"/>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zh-CN" altLang="en-US" sz="2286" b="1">
                <a:solidFill>
                  <a:srgbClr val="843E2D"/>
                </a:solidFill>
                <a:latin typeface="微软雅黑" panose="020B0503020204020204" pitchFamily="34" charset="-122"/>
                <a:sym typeface="Arial" panose="020B0604020202020204" pitchFamily="34" charset="0"/>
              </a:rPr>
              <a:t>综合性</a:t>
            </a:r>
            <a:endParaRPr lang="en-US" altLang="zh-CN" sz="2286" b="1">
              <a:solidFill>
                <a:srgbClr val="843E2D"/>
              </a:solidFill>
              <a:latin typeface="微软雅黑" panose="020B0503020204020204" pitchFamily="34" charset="-122"/>
              <a:sym typeface="Arial" panose="020B0604020202020204" pitchFamily="34" charset="0"/>
            </a:endParaRPr>
          </a:p>
          <a:p>
            <a:pPr algn="ctr" eaLnBrk="1" hangingPunct="1">
              <a:spcBef>
                <a:spcPct val="20000"/>
              </a:spcBef>
              <a:buFont typeface="Arial" panose="020B0604020202020204" pitchFamily="34" charset="0"/>
              <a:buNone/>
            </a:pPr>
            <a:r>
              <a:rPr lang="zh-CN" altLang="en-US" sz="2286" b="1">
                <a:solidFill>
                  <a:srgbClr val="843E2D"/>
                </a:solidFill>
                <a:latin typeface="微软雅黑" panose="020B0503020204020204" pitchFamily="34" charset="-122"/>
                <a:sym typeface="Arial" panose="020B0604020202020204" pitchFamily="34" charset="0"/>
              </a:rPr>
              <a:t>应急避难场所</a:t>
            </a:r>
            <a:endParaRPr lang="en-US" altLang="zh-CN" sz="2286" b="1" dirty="0">
              <a:solidFill>
                <a:srgbClr val="843E2D"/>
              </a:solidFill>
              <a:latin typeface="微软雅黑" panose="020B0503020204020204" pitchFamily="34" charset="-122"/>
              <a:sym typeface="Arial" panose="020B0604020202020204" pitchFamily="34" charset="0"/>
            </a:endParaRPr>
          </a:p>
        </p:txBody>
      </p:sp>
      <p:grpSp>
        <p:nvGrpSpPr>
          <p:cNvPr id="26" name="组合 25">
            <a:extLst>
              <a:ext uri="{FF2B5EF4-FFF2-40B4-BE49-F238E27FC236}">
                <a16:creationId xmlns:a16="http://schemas.microsoft.com/office/drawing/2014/main" id="{A395344F-58C8-493E-895C-CC51EC572D53}"/>
              </a:ext>
            </a:extLst>
          </p:cNvPr>
          <p:cNvGrpSpPr/>
          <p:nvPr/>
        </p:nvGrpSpPr>
        <p:grpSpPr>
          <a:xfrm>
            <a:off x="8151920" y="2735964"/>
            <a:ext cx="2346888" cy="1923854"/>
            <a:chOff x="7989875" y="2735964"/>
            <a:chExt cx="2346888" cy="1923854"/>
          </a:xfrm>
        </p:grpSpPr>
        <p:pic>
          <p:nvPicPr>
            <p:cNvPr id="15" name="图片 14">
              <a:extLst>
                <a:ext uri="{FF2B5EF4-FFF2-40B4-BE49-F238E27FC236}">
                  <a16:creationId xmlns:a16="http://schemas.microsoft.com/office/drawing/2014/main" id="{7DFC0DD8-568F-49FD-BE75-F3D1BFA23CF0}"/>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675597" y="2735964"/>
              <a:ext cx="975445" cy="975445"/>
            </a:xfrm>
            <a:prstGeom prst="rect">
              <a:avLst/>
            </a:prstGeom>
          </p:spPr>
        </p:pic>
        <p:sp>
          <p:nvSpPr>
            <p:cNvPr id="22" name="TextBox 13">
              <a:extLst>
                <a:ext uri="{FF2B5EF4-FFF2-40B4-BE49-F238E27FC236}">
                  <a16:creationId xmlns:a16="http://schemas.microsoft.com/office/drawing/2014/main" id="{F733189F-4656-4C93-9B18-DFA75429E18C}"/>
                </a:ext>
              </a:extLst>
            </p:cNvPr>
            <p:cNvSpPr txBox="1">
              <a:spLocks noChangeArrowheads="1"/>
            </p:cNvSpPr>
            <p:nvPr/>
          </p:nvSpPr>
          <p:spPr bwMode="auto">
            <a:xfrm>
              <a:off x="7989875" y="3885952"/>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zh-CN" altLang="en-US" sz="2286" b="1">
                  <a:solidFill>
                    <a:srgbClr val="843E2D"/>
                  </a:solidFill>
                  <a:latin typeface="微软雅黑" panose="020B0503020204020204" pitchFamily="34" charset="-122"/>
                  <a:sym typeface="Arial" panose="020B0604020202020204" pitchFamily="34" charset="0"/>
                </a:rPr>
                <a:t>特定性</a:t>
              </a:r>
              <a:endParaRPr lang="en-US" altLang="zh-CN" sz="2286" b="1">
                <a:solidFill>
                  <a:srgbClr val="843E2D"/>
                </a:solidFill>
                <a:latin typeface="微软雅黑" panose="020B0503020204020204" pitchFamily="34" charset="-122"/>
                <a:sym typeface="Arial" panose="020B0604020202020204" pitchFamily="34" charset="0"/>
              </a:endParaRPr>
            </a:p>
            <a:p>
              <a:pPr algn="ctr" eaLnBrk="1" hangingPunct="1">
                <a:spcBef>
                  <a:spcPct val="20000"/>
                </a:spcBef>
                <a:buFont typeface="Arial" panose="020B0604020202020204" pitchFamily="34" charset="0"/>
                <a:buNone/>
              </a:pPr>
              <a:r>
                <a:rPr lang="zh-CN" altLang="en-US" sz="2286" b="1">
                  <a:solidFill>
                    <a:srgbClr val="843E2D"/>
                  </a:solidFill>
                  <a:latin typeface="微软雅黑" panose="020B0503020204020204" pitchFamily="34" charset="-122"/>
                  <a:sym typeface="Arial" panose="020B0604020202020204" pitchFamily="34" charset="0"/>
                </a:rPr>
                <a:t>应急避难场所</a:t>
              </a:r>
              <a:endParaRPr lang="en-US" altLang="zh-CN" sz="2286" b="1" dirty="0">
                <a:solidFill>
                  <a:srgbClr val="843E2D"/>
                </a:solidFill>
                <a:latin typeface="微软雅黑" panose="020B0503020204020204" pitchFamily="34" charset="-122"/>
                <a:sym typeface="Arial" panose="020B0604020202020204" pitchFamily="34" charset="0"/>
              </a:endParaRPr>
            </a:p>
          </p:txBody>
        </p:sp>
      </p:grpSp>
      <p:grpSp>
        <p:nvGrpSpPr>
          <p:cNvPr id="25" name="组合 24">
            <a:extLst>
              <a:ext uri="{FF2B5EF4-FFF2-40B4-BE49-F238E27FC236}">
                <a16:creationId xmlns:a16="http://schemas.microsoft.com/office/drawing/2014/main" id="{98A48267-133F-4F6C-A289-D8F57C71EA48}"/>
              </a:ext>
            </a:extLst>
          </p:cNvPr>
          <p:cNvGrpSpPr/>
          <p:nvPr/>
        </p:nvGrpSpPr>
        <p:grpSpPr>
          <a:xfrm>
            <a:off x="5620675" y="2744647"/>
            <a:ext cx="2346888" cy="1915171"/>
            <a:chOff x="5957875" y="2744647"/>
            <a:chExt cx="2346888" cy="1915171"/>
          </a:xfrm>
        </p:grpSpPr>
        <p:sp>
          <p:nvSpPr>
            <p:cNvPr id="20" name="TextBox 13">
              <a:extLst>
                <a:ext uri="{FF2B5EF4-FFF2-40B4-BE49-F238E27FC236}">
                  <a16:creationId xmlns:a16="http://schemas.microsoft.com/office/drawing/2014/main" id="{CE1EF78F-3E77-40E5-931B-E62F0FCD43C4}"/>
                </a:ext>
              </a:extLst>
            </p:cNvPr>
            <p:cNvSpPr txBox="1">
              <a:spLocks noChangeArrowheads="1"/>
            </p:cNvSpPr>
            <p:nvPr/>
          </p:nvSpPr>
          <p:spPr bwMode="auto">
            <a:xfrm>
              <a:off x="5957875" y="3885952"/>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zh-CN" altLang="en-US" sz="2286" b="1">
                  <a:solidFill>
                    <a:srgbClr val="843E2D"/>
                  </a:solidFill>
                  <a:latin typeface="微软雅黑" panose="020B0503020204020204" pitchFamily="34" charset="-122"/>
                  <a:sym typeface="Arial" panose="020B0604020202020204" pitchFamily="34" charset="0"/>
                </a:rPr>
                <a:t>专业性</a:t>
              </a:r>
              <a:endParaRPr lang="en-US" altLang="zh-CN" sz="2286" b="1">
                <a:solidFill>
                  <a:srgbClr val="843E2D"/>
                </a:solidFill>
                <a:latin typeface="微软雅黑" panose="020B0503020204020204" pitchFamily="34" charset="-122"/>
                <a:sym typeface="Arial" panose="020B0604020202020204" pitchFamily="34" charset="0"/>
              </a:endParaRPr>
            </a:p>
            <a:p>
              <a:pPr algn="ctr" eaLnBrk="1" hangingPunct="1">
                <a:spcBef>
                  <a:spcPct val="20000"/>
                </a:spcBef>
                <a:buFont typeface="Arial" panose="020B0604020202020204" pitchFamily="34" charset="0"/>
                <a:buNone/>
              </a:pPr>
              <a:r>
                <a:rPr lang="zh-CN" altLang="en-US" sz="2286" b="1">
                  <a:solidFill>
                    <a:srgbClr val="843E2D"/>
                  </a:solidFill>
                  <a:latin typeface="微软雅黑" panose="020B0503020204020204" pitchFamily="34" charset="-122"/>
                  <a:sym typeface="Arial" panose="020B0604020202020204" pitchFamily="34" charset="0"/>
                </a:rPr>
                <a:t>应急避难场所</a:t>
              </a:r>
              <a:endParaRPr lang="en-US" altLang="zh-CN" sz="2286" b="1" dirty="0">
                <a:solidFill>
                  <a:srgbClr val="843E2D"/>
                </a:solidFill>
                <a:latin typeface="微软雅黑" panose="020B0503020204020204" pitchFamily="34" charset="-122"/>
                <a:sym typeface="Arial" panose="020B0604020202020204" pitchFamily="34" charset="0"/>
              </a:endParaRPr>
            </a:p>
          </p:txBody>
        </p:sp>
        <p:sp>
          <p:nvSpPr>
            <p:cNvPr id="23" name="Shape 2940">
              <a:extLst>
                <a:ext uri="{FF2B5EF4-FFF2-40B4-BE49-F238E27FC236}">
                  <a16:creationId xmlns:a16="http://schemas.microsoft.com/office/drawing/2014/main" id="{5C9F040F-4DEA-4B53-863C-82B23BFE2AD7}"/>
                </a:ext>
              </a:extLst>
            </p:cNvPr>
            <p:cNvSpPr/>
            <p:nvPr/>
          </p:nvSpPr>
          <p:spPr>
            <a:xfrm>
              <a:off x="6643442" y="2744647"/>
              <a:ext cx="975600" cy="975600"/>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C00000"/>
            </a:solidFill>
          </p:spPr>
          <p:txBody>
            <a:bodyPr lIns="38090" tIns="38090" rIns="38090" bIns="38090" anchor="ctr"/>
            <a:lstStyle/>
            <a:p>
              <a:pPr marL="0" marR="0" lvl="0" indent="0" defTabSz="457063"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1" i="0" u="none" strike="noStrike" kern="0" cap="none" spc="0" normalizeH="0" baseline="0" noProof="0">
                <a:ln>
                  <a:noFill/>
                </a:ln>
                <a:solidFill>
                  <a:srgbClr val="843E2D"/>
                </a:solidFill>
                <a:effectLst>
                  <a:outerShdw blurRad="38100" dist="12700" dir="5400000" rotWithShape="0">
                    <a:srgbClr val="000000">
                      <a:alpha val="50000"/>
                    </a:srgbClr>
                  </a:outerShdw>
                </a:effectLst>
                <a:uLnTx/>
                <a:uFillTx/>
                <a:latin typeface="Gill Sans"/>
                <a:sym typeface="Gill Sans"/>
              </a:endParaRPr>
            </a:p>
          </p:txBody>
        </p:sp>
      </p:grpSp>
    </p:spTree>
    <p:extLst>
      <p:ext uri="{BB962C8B-B14F-4D97-AF65-F5344CB8AC3E}">
        <p14:creationId xmlns:p14="http://schemas.microsoft.com/office/powerpoint/2010/main" val="402380863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3017</Words>
  <Application>Microsoft Office PowerPoint</Application>
  <PresentationFormat>宽屏</PresentationFormat>
  <Paragraphs>456</Paragraphs>
  <Slides>20</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Gill Sans</vt:lpstr>
      <vt:lpstr>SF Orson Casual Heavy</vt:lpstr>
      <vt:lpstr>等线</vt:lpstr>
      <vt:lpstr>等线 Light</vt:lpstr>
      <vt:lpstr>微软雅黑</vt:lpstr>
      <vt:lpstr>Arial</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郇棋凯</dc:creator>
  <cp:lastModifiedBy>泽宇 李</cp:lastModifiedBy>
  <cp:revision>282</cp:revision>
  <dcterms:created xsi:type="dcterms:W3CDTF">2024-10-13T13:48:18Z</dcterms:created>
  <dcterms:modified xsi:type="dcterms:W3CDTF">2024-10-24T01:12:18Z</dcterms:modified>
</cp:coreProperties>
</file>